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7" r:id="rId2"/>
    <p:sldId id="278" r:id="rId3"/>
    <p:sldId id="257" r:id="rId4"/>
    <p:sldId id="279" r:id="rId5"/>
    <p:sldId id="280" r:id="rId6"/>
    <p:sldId id="281" r:id="rId7"/>
    <p:sldId id="259" r:id="rId8"/>
    <p:sldId id="258" r:id="rId9"/>
    <p:sldId id="260" r:id="rId10"/>
    <p:sldId id="261" r:id="rId11"/>
    <p:sldId id="262" r:id="rId12"/>
    <p:sldId id="267" r:id="rId13"/>
    <p:sldId id="268" r:id="rId14"/>
    <p:sldId id="269" r:id="rId15"/>
    <p:sldId id="282" r:id="rId16"/>
    <p:sldId id="283" r:id="rId17"/>
    <p:sldId id="284" r:id="rId18"/>
    <p:sldId id="285" r:id="rId19"/>
    <p:sldId id="286" r:id="rId20"/>
    <p:sldId id="287" r:id="rId21"/>
    <p:sldId id="288" r:id="rId22"/>
    <p:sldId id="271" r:id="rId23"/>
    <p:sldId id="274" r:id="rId24"/>
    <p:sldId id="27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DEBB0-729C-F487-47A5-40FAF8549F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9D1E7F0-E81D-FE78-C87A-6BDC5ECF22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88F12F0-4A88-3334-7964-FEE787F2E873}"/>
              </a:ext>
            </a:extLst>
          </p:cNvPr>
          <p:cNvSpPr>
            <a:spLocks noGrp="1"/>
          </p:cNvSpPr>
          <p:nvPr>
            <p:ph type="dt" sz="half" idx="10"/>
          </p:nvPr>
        </p:nvSpPr>
        <p:spPr/>
        <p:txBody>
          <a:bodyPr/>
          <a:lstStyle/>
          <a:p>
            <a:fld id="{0B4FD753-C3D9-477A-90A9-C10A9DF36329}" type="datetimeFigureOut">
              <a:rPr lang="en-IN" smtClean="0"/>
              <a:t>28-10-2025</a:t>
            </a:fld>
            <a:endParaRPr lang="en-IN"/>
          </a:p>
        </p:txBody>
      </p:sp>
      <p:sp>
        <p:nvSpPr>
          <p:cNvPr id="5" name="Footer Placeholder 4">
            <a:extLst>
              <a:ext uri="{FF2B5EF4-FFF2-40B4-BE49-F238E27FC236}">
                <a16:creationId xmlns:a16="http://schemas.microsoft.com/office/drawing/2014/main" id="{297A7FFD-C5CF-A7E8-492D-4BB8E84FBA3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4325DC0-3BF5-DDDD-90E9-B455FD566A98}"/>
              </a:ext>
            </a:extLst>
          </p:cNvPr>
          <p:cNvSpPr>
            <a:spLocks noGrp="1"/>
          </p:cNvSpPr>
          <p:nvPr>
            <p:ph type="sldNum" sz="quarter" idx="12"/>
          </p:nvPr>
        </p:nvSpPr>
        <p:spPr/>
        <p:txBody>
          <a:bodyPr/>
          <a:lstStyle/>
          <a:p>
            <a:fld id="{1723500F-BB08-4CBB-AFEB-46841A41BC11}" type="slidenum">
              <a:rPr lang="en-IN" smtClean="0"/>
              <a:t>‹#›</a:t>
            </a:fld>
            <a:endParaRPr lang="en-IN"/>
          </a:p>
        </p:txBody>
      </p:sp>
    </p:spTree>
    <p:extLst>
      <p:ext uri="{BB962C8B-B14F-4D97-AF65-F5344CB8AC3E}">
        <p14:creationId xmlns:p14="http://schemas.microsoft.com/office/powerpoint/2010/main" val="40820809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629B4-6FD1-F4E0-A0FC-2913A69B7E3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0AD9D12-C68E-79F6-DB6F-1D7284764EE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E814C63-6736-EF6F-D022-6C1212338E1F}"/>
              </a:ext>
            </a:extLst>
          </p:cNvPr>
          <p:cNvSpPr>
            <a:spLocks noGrp="1"/>
          </p:cNvSpPr>
          <p:nvPr>
            <p:ph type="dt" sz="half" idx="10"/>
          </p:nvPr>
        </p:nvSpPr>
        <p:spPr/>
        <p:txBody>
          <a:bodyPr/>
          <a:lstStyle/>
          <a:p>
            <a:fld id="{0B4FD753-C3D9-477A-90A9-C10A9DF36329}" type="datetimeFigureOut">
              <a:rPr lang="en-IN" smtClean="0"/>
              <a:t>28-10-2025</a:t>
            </a:fld>
            <a:endParaRPr lang="en-IN"/>
          </a:p>
        </p:txBody>
      </p:sp>
      <p:sp>
        <p:nvSpPr>
          <p:cNvPr id="5" name="Footer Placeholder 4">
            <a:extLst>
              <a:ext uri="{FF2B5EF4-FFF2-40B4-BE49-F238E27FC236}">
                <a16:creationId xmlns:a16="http://schemas.microsoft.com/office/drawing/2014/main" id="{B57C4AC7-8F39-5D45-A4C3-53DC728E283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C990501-86F6-C7E0-39BB-1A87696A2DA8}"/>
              </a:ext>
            </a:extLst>
          </p:cNvPr>
          <p:cNvSpPr>
            <a:spLocks noGrp="1"/>
          </p:cNvSpPr>
          <p:nvPr>
            <p:ph type="sldNum" sz="quarter" idx="12"/>
          </p:nvPr>
        </p:nvSpPr>
        <p:spPr/>
        <p:txBody>
          <a:bodyPr/>
          <a:lstStyle/>
          <a:p>
            <a:fld id="{1723500F-BB08-4CBB-AFEB-46841A41BC11}" type="slidenum">
              <a:rPr lang="en-IN" smtClean="0"/>
              <a:t>‹#›</a:t>
            </a:fld>
            <a:endParaRPr lang="en-IN"/>
          </a:p>
        </p:txBody>
      </p:sp>
    </p:spTree>
    <p:extLst>
      <p:ext uri="{BB962C8B-B14F-4D97-AF65-F5344CB8AC3E}">
        <p14:creationId xmlns:p14="http://schemas.microsoft.com/office/powerpoint/2010/main" val="32934969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EC658C-6532-D5B4-906D-8F736D6D83E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49B7F87-1599-8E2E-676A-8065D4A8D19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22951A-B260-65DD-57C3-F1BC162F5F92}"/>
              </a:ext>
            </a:extLst>
          </p:cNvPr>
          <p:cNvSpPr>
            <a:spLocks noGrp="1"/>
          </p:cNvSpPr>
          <p:nvPr>
            <p:ph type="dt" sz="half" idx="10"/>
          </p:nvPr>
        </p:nvSpPr>
        <p:spPr/>
        <p:txBody>
          <a:bodyPr/>
          <a:lstStyle/>
          <a:p>
            <a:fld id="{0B4FD753-C3D9-477A-90A9-C10A9DF36329}" type="datetimeFigureOut">
              <a:rPr lang="en-IN" smtClean="0"/>
              <a:t>28-10-2025</a:t>
            </a:fld>
            <a:endParaRPr lang="en-IN"/>
          </a:p>
        </p:txBody>
      </p:sp>
      <p:sp>
        <p:nvSpPr>
          <p:cNvPr id="5" name="Footer Placeholder 4">
            <a:extLst>
              <a:ext uri="{FF2B5EF4-FFF2-40B4-BE49-F238E27FC236}">
                <a16:creationId xmlns:a16="http://schemas.microsoft.com/office/drawing/2014/main" id="{4F5153A6-573B-FFC2-58DE-5CE8E0124B4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80D351-2AC5-8EB7-1E43-80580EFD75DB}"/>
              </a:ext>
            </a:extLst>
          </p:cNvPr>
          <p:cNvSpPr>
            <a:spLocks noGrp="1"/>
          </p:cNvSpPr>
          <p:nvPr>
            <p:ph type="sldNum" sz="quarter" idx="12"/>
          </p:nvPr>
        </p:nvSpPr>
        <p:spPr/>
        <p:txBody>
          <a:bodyPr/>
          <a:lstStyle/>
          <a:p>
            <a:fld id="{1723500F-BB08-4CBB-AFEB-46841A41BC11}" type="slidenum">
              <a:rPr lang="en-IN" smtClean="0"/>
              <a:t>‹#›</a:t>
            </a:fld>
            <a:endParaRPr lang="en-IN"/>
          </a:p>
        </p:txBody>
      </p:sp>
    </p:spTree>
    <p:extLst>
      <p:ext uri="{BB962C8B-B14F-4D97-AF65-F5344CB8AC3E}">
        <p14:creationId xmlns:p14="http://schemas.microsoft.com/office/powerpoint/2010/main" val="3176262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86E52-EE53-E4FB-ABC4-8B6B663E772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A0495FA-79DB-B94D-3DBF-68D3840726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EDB2E5-5A89-859D-3A81-A608546A8301}"/>
              </a:ext>
            </a:extLst>
          </p:cNvPr>
          <p:cNvSpPr>
            <a:spLocks noGrp="1"/>
          </p:cNvSpPr>
          <p:nvPr>
            <p:ph type="dt" sz="half" idx="10"/>
          </p:nvPr>
        </p:nvSpPr>
        <p:spPr/>
        <p:txBody>
          <a:bodyPr/>
          <a:lstStyle/>
          <a:p>
            <a:fld id="{0B4FD753-C3D9-477A-90A9-C10A9DF36329}" type="datetimeFigureOut">
              <a:rPr lang="en-IN" smtClean="0"/>
              <a:t>28-10-2025</a:t>
            </a:fld>
            <a:endParaRPr lang="en-IN"/>
          </a:p>
        </p:txBody>
      </p:sp>
      <p:sp>
        <p:nvSpPr>
          <p:cNvPr id="5" name="Footer Placeholder 4">
            <a:extLst>
              <a:ext uri="{FF2B5EF4-FFF2-40B4-BE49-F238E27FC236}">
                <a16:creationId xmlns:a16="http://schemas.microsoft.com/office/drawing/2014/main" id="{0B8ACD07-18DF-9E0C-C2C5-75AF5C8CE34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0F58AD-CEC3-D57D-91AB-E9894A76ED35}"/>
              </a:ext>
            </a:extLst>
          </p:cNvPr>
          <p:cNvSpPr>
            <a:spLocks noGrp="1"/>
          </p:cNvSpPr>
          <p:nvPr>
            <p:ph type="sldNum" sz="quarter" idx="12"/>
          </p:nvPr>
        </p:nvSpPr>
        <p:spPr/>
        <p:txBody>
          <a:bodyPr/>
          <a:lstStyle/>
          <a:p>
            <a:fld id="{1723500F-BB08-4CBB-AFEB-46841A41BC11}" type="slidenum">
              <a:rPr lang="en-IN" smtClean="0"/>
              <a:t>‹#›</a:t>
            </a:fld>
            <a:endParaRPr lang="en-IN"/>
          </a:p>
        </p:txBody>
      </p:sp>
    </p:spTree>
    <p:extLst>
      <p:ext uri="{BB962C8B-B14F-4D97-AF65-F5344CB8AC3E}">
        <p14:creationId xmlns:p14="http://schemas.microsoft.com/office/powerpoint/2010/main" val="26975674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DBA84-89B4-6832-4550-70B665475D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BC98B23-49E3-7D49-BCF5-663C683065E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B62E7AB-5E30-8A7C-7DFA-E407A46CF98A}"/>
              </a:ext>
            </a:extLst>
          </p:cNvPr>
          <p:cNvSpPr>
            <a:spLocks noGrp="1"/>
          </p:cNvSpPr>
          <p:nvPr>
            <p:ph type="dt" sz="half" idx="10"/>
          </p:nvPr>
        </p:nvSpPr>
        <p:spPr/>
        <p:txBody>
          <a:bodyPr/>
          <a:lstStyle/>
          <a:p>
            <a:fld id="{0B4FD753-C3D9-477A-90A9-C10A9DF36329}" type="datetimeFigureOut">
              <a:rPr lang="en-IN" smtClean="0"/>
              <a:t>28-10-2025</a:t>
            </a:fld>
            <a:endParaRPr lang="en-IN"/>
          </a:p>
        </p:txBody>
      </p:sp>
      <p:sp>
        <p:nvSpPr>
          <p:cNvPr id="5" name="Footer Placeholder 4">
            <a:extLst>
              <a:ext uri="{FF2B5EF4-FFF2-40B4-BE49-F238E27FC236}">
                <a16:creationId xmlns:a16="http://schemas.microsoft.com/office/drawing/2014/main" id="{AFABBC56-7B59-19B8-6BB7-5CDE0B2F662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551A7D3-620B-2889-AB08-EFE5048C58B4}"/>
              </a:ext>
            </a:extLst>
          </p:cNvPr>
          <p:cNvSpPr>
            <a:spLocks noGrp="1"/>
          </p:cNvSpPr>
          <p:nvPr>
            <p:ph type="sldNum" sz="quarter" idx="12"/>
          </p:nvPr>
        </p:nvSpPr>
        <p:spPr/>
        <p:txBody>
          <a:bodyPr/>
          <a:lstStyle/>
          <a:p>
            <a:fld id="{1723500F-BB08-4CBB-AFEB-46841A41BC11}" type="slidenum">
              <a:rPr lang="en-IN" smtClean="0"/>
              <a:t>‹#›</a:t>
            </a:fld>
            <a:endParaRPr lang="en-IN"/>
          </a:p>
        </p:txBody>
      </p:sp>
    </p:spTree>
    <p:extLst>
      <p:ext uri="{BB962C8B-B14F-4D97-AF65-F5344CB8AC3E}">
        <p14:creationId xmlns:p14="http://schemas.microsoft.com/office/powerpoint/2010/main" val="3249291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48483-44BE-6DE0-D7BC-EDD3F2698E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80E45DF-21B7-CDFF-8C91-75C067E1850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F5A3C8B-A53A-238A-F14F-19BC88CF57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7CF9F0D-ECE6-2186-E645-3A994FB8C4CB}"/>
              </a:ext>
            </a:extLst>
          </p:cNvPr>
          <p:cNvSpPr>
            <a:spLocks noGrp="1"/>
          </p:cNvSpPr>
          <p:nvPr>
            <p:ph type="dt" sz="half" idx="10"/>
          </p:nvPr>
        </p:nvSpPr>
        <p:spPr/>
        <p:txBody>
          <a:bodyPr/>
          <a:lstStyle/>
          <a:p>
            <a:fld id="{0B4FD753-C3D9-477A-90A9-C10A9DF36329}" type="datetimeFigureOut">
              <a:rPr lang="en-IN" smtClean="0"/>
              <a:t>28-10-2025</a:t>
            </a:fld>
            <a:endParaRPr lang="en-IN"/>
          </a:p>
        </p:txBody>
      </p:sp>
      <p:sp>
        <p:nvSpPr>
          <p:cNvPr id="6" name="Footer Placeholder 5">
            <a:extLst>
              <a:ext uri="{FF2B5EF4-FFF2-40B4-BE49-F238E27FC236}">
                <a16:creationId xmlns:a16="http://schemas.microsoft.com/office/drawing/2014/main" id="{022BB67F-3714-4F0E-DDC4-63BAF4936BC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1146C45-DA93-3B0A-D152-57A3479EAE64}"/>
              </a:ext>
            </a:extLst>
          </p:cNvPr>
          <p:cNvSpPr>
            <a:spLocks noGrp="1"/>
          </p:cNvSpPr>
          <p:nvPr>
            <p:ph type="sldNum" sz="quarter" idx="12"/>
          </p:nvPr>
        </p:nvSpPr>
        <p:spPr/>
        <p:txBody>
          <a:bodyPr/>
          <a:lstStyle/>
          <a:p>
            <a:fld id="{1723500F-BB08-4CBB-AFEB-46841A41BC11}" type="slidenum">
              <a:rPr lang="en-IN" smtClean="0"/>
              <a:t>‹#›</a:t>
            </a:fld>
            <a:endParaRPr lang="en-IN"/>
          </a:p>
        </p:txBody>
      </p:sp>
    </p:spTree>
    <p:extLst>
      <p:ext uri="{BB962C8B-B14F-4D97-AF65-F5344CB8AC3E}">
        <p14:creationId xmlns:p14="http://schemas.microsoft.com/office/powerpoint/2010/main" val="30645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8CE5D-BC59-B676-9233-05490574D82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14E4FF1-7773-4C1E-A180-1BBBAE30C2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FD756D6-0993-F3CE-18CD-F7F8BA0EB1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350836C-6333-5293-6FF5-7E7A480C67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BCF96F-5636-9D4E-6865-298DF722F3C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43031CD-3EF7-50F3-2529-597F4175D7F1}"/>
              </a:ext>
            </a:extLst>
          </p:cNvPr>
          <p:cNvSpPr>
            <a:spLocks noGrp="1"/>
          </p:cNvSpPr>
          <p:nvPr>
            <p:ph type="dt" sz="half" idx="10"/>
          </p:nvPr>
        </p:nvSpPr>
        <p:spPr/>
        <p:txBody>
          <a:bodyPr/>
          <a:lstStyle/>
          <a:p>
            <a:fld id="{0B4FD753-C3D9-477A-90A9-C10A9DF36329}" type="datetimeFigureOut">
              <a:rPr lang="en-IN" smtClean="0"/>
              <a:t>28-10-2025</a:t>
            </a:fld>
            <a:endParaRPr lang="en-IN"/>
          </a:p>
        </p:txBody>
      </p:sp>
      <p:sp>
        <p:nvSpPr>
          <p:cNvPr id="8" name="Footer Placeholder 7">
            <a:extLst>
              <a:ext uri="{FF2B5EF4-FFF2-40B4-BE49-F238E27FC236}">
                <a16:creationId xmlns:a16="http://schemas.microsoft.com/office/drawing/2014/main" id="{A002AA31-D64A-C233-0CBA-222D977BAB9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58CE2E7-A047-8ADF-6F61-2C5B23B5C34B}"/>
              </a:ext>
            </a:extLst>
          </p:cNvPr>
          <p:cNvSpPr>
            <a:spLocks noGrp="1"/>
          </p:cNvSpPr>
          <p:nvPr>
            <p:ph type="sldNum" sz="quarter" idx="12"/>
          </p:nvPr>
        </p:nvSpPr>
        <p:spPr/>
        <p:txBody>
          <a:bodyPr/>
          <a:lstStyle/>
          <a:p>
            <a:fld id="{1723500F-BB08-4CBB-AFEB-46841A41BC11}" type="slidenum">
              <a:rPr lang="en-IN" smtClean="0"/>
              <a:t>‹#›</a:t>
            </a:fld>
            <a:endParaRPr lang="en-IN"/>
          </a:p>
        </p:txBody>
      </p:sp>
    </p:spTree>
    <p:extLst>
      <p:ext uri="{BB962C8B-B14F-4D97-AF65-F5344CB8AC3E}">
        <p14:creationId xmlns:p14="http://schemas.microsoft.com/office/powerpoint/2010/main" val="41465564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7C1E0-8519-02E6-04EC-103A494BC36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3BA899E-59BF-05CB-8927-F520C3286312}"/>
              </a:ext>
            </a:extLst>
          </p:cNvPr>
          <p:cNvSpPr>
            <a:spLocks noGrp="1"/>
          </p:cNvSpPr>
          <p:nvPr>
            <p:ph type="dt" sz="half" idx="10"/>
          </p:nvPr>
        </p:nvSpPr>
        <p:spPr/>
        <p:txBody>
          <a:bodyPr/>
          <a:lstStyle/>
          <a:p>
            <a:fld id="{0B4FD753-C3D9-477A-90A9-C10A9DF36329}" type="datetimeFigureOut">
              <a:rPr lang="en-IN" smtClean="0"/>
              <a:t>28-10-2025</a:t>
            </a:fld>
            <a:endParaRPr lang="en-IN"/>
          </a:p>
        </p:txBody>
      </p:sp>
      <p:sp>
        <p:nvSpPr>
          <p:cNvPr id="4" name="Footer Placeholder 3">
            <a:extLst>
              <a:ext uri="{FF2B5EF4-FFF2-40B4-BE49-F238E27FC236}">
                <a16:creationId xmlns:a16="http://schemas.microsoft.com/office/drawing/2014/main" id="{EA687022-19BA-E8CC-5EF3-88DEBEDAA87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C353A03-F5B5-C975-E57B-54135D8C7ED2}"/>
              </a:ext>
            </a:extLst>
          </p:cNvPr>
          <p:cNvSpPr>
            <a:spLocks noGrp="1"/>
          </p:cNvSpPr>
          <p:nvPr>
            <p:ph type="sldNum" sz="quarter" idx="12"/>
          </p:nvPr>
        </p:nvSpPr>
        <p:spPr/>
        <p:txBody>
          <a:bodyPr/>
          <a:lstStyle/>
          <a:p>
            <a:fld id="{1723500F-BB08-4CBB-AFEB-46841A41BC11}" type="slidenum">
              <a:rPr lang="en-IN" smtClean="0"/>
              <a:t>‹#›</a:t>
            </a:fld>
            <a:endParaRPr lang="en-IN"/>
          </a:p>
        </p:txBody>
      </p:sp>
    </p:spTree>
    <p:extLst>
      <p:ext uri="{BB962C8B-B14F-4D97-AF65-F5344CB8AC3E}">
        <p14:creationId xmlns:p14="http://schemas.microsoft.com/office/powerpoint/2010/main" val="3619320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F902E6-4D9C-390D-8AC9-8184FF4585B5}"/>
              </a:ext>
            </a:extLst>
          </p:cNvPr>
          <p:cNvSpPr>
            <a:spLocks noGrp="1"/>
          </p:cNvSpPr>
          <p:nvPr>
            <p:ph type="dt" sz="half" idx="10"/>
          </p:nvPr>
        </p:nvSpPr>
        <p:spPr/>
        <p:txBody>
          <a:bodyPr/>
          <a:lstStyle/>
          <a:p>
            <a:fld id="{0B4FD753-C3D9-477A-90A9-C10A9DF36329}" type="datetimeFigureOut">
              <a:rPr lang="en-IN" smtClean="0"/>
              <a:t>28-10-2025</a:t>
            </a:fld>
            <a:endParaRPr lang="en-IN"/>
          </a:p>
        </p:txBody>
      </p:sp>
      <p:sp>
        <p:nvSpPr>
          <p:cNvPr id="3" name="Footer Placeholder 2">
            <a:extLst>
              <a:ext uri="{FF2B5EF4-FFF2-40B4-BE49-F238E27FC236}">
                <a16:creationId xmlns:a16="http://schemas.microsoft.com/office/drawing/2014/main" id="{A2183D25-7A26-4609-5941-08AA6A91B96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5CEF75A-5E41-FF6D-DC93-3F250C85A530}"/>
              </a:ext>
            </a:extLst>
          </p:cNvPr>
          <p:cNvSpPr>
            <a:spLocks noGrp="1"/>
          </p:cNvSpPr>
          <p:nvPr>
            <p:ph type="sldNum" sz="quarter" idx="12"/>
          </p:nvPr>
        </p:nvSpPr>
        <p:spPr/>
        <p:txBody>
          <a:bodyPr/>
          <a:lstStyle/>
          <a:p>
            <a:fld id="{1723500F-BB08-4CBB-AFEB-46841A41BC11}" type="slidenum">
              <a:rPr lang="en-IN" smtClean="0"/>
              <a:t>‹#›</a:t>
            </a:fld>
            <a:endParaRPr lang="en-IN"/>
          </a:p>
        </p:txBody>
      </p:sp>
    </p:spTree>
    <p:extLst>
      <p:ext uri="{BB962C8B-B14F-4D97-AF65-F5344CB8AC3E}">
        <p14:creationId xmlns:p14="http://schemas.microsoft.com/office/powerpoint/2010/main" val="438156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F23AD-DCC3-F716-91F8-16D99E9CAA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5461787-4A38-A27C-DC0B-22D3A0BB86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471B777-49B8-E8B9-5378-ABFBA8BA6C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03DAD7-E924-0428-40EA-595F10389D73}"/>
              </a:ext>
            </a:extLst>
          </p:cNvPr>
          <p:cNvSpPr>
            <a:spLocks noGrp="1"/>
          </p:cNvSpPr>
          <p:nvPr>
            <p:ph type="dt" sz="half" idx="10"/>
          </p:nvPr>
        </p:nvSpPr>
        <p:spPr/>
        <p:txBody>
          <a:bodyPr/>
          <a:lstStyle/>
          <a:p>
            <a:fld id="{0B4FD753-C3D9-477A-90A9-C10A9DF36329}" type="datetimeFigureOut">
              <a:rPr lang="en-IN" smtClean="0"/>
              <a:t>28-10-2025</a:t>
            </a:fld>
            <a:endParaRPr lang="en-IN"/>
          </a:p>
        </p:txBody>
      </p:sp>
      <p:sp>
        <p:nvSpPr>
          <p:cNvPr id="6" name="Footer Placeholder 5">
            <a:extLst>
              <a:ext uri="{FF2B5EF4-FFF2-40B4-BE49-F238E27FC236}">
                <a16:creationId xmlns:a16="http://schemas.microsoft.com/office/drawing/2014/main" id="{84618A61-5097-B0E8-59F8-4279603A79C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74CDC45-073C-EEE3-DE00-6C9408F8A3AB}"/>
              </a:ext>
            </a:extLst>
          </p:cNvPr>
          <p:cNvSpPr>
            <a:spLocks noGrp="1"/>
          </p:cNvSpPr>
          <p:nvPr>
            <p:ph type="sldNum" sz="quarter" idx="12"/>
          </p:nvPr>
        </p:nvSpPr>
        <p:spPr/>
        <p:txBody>
          <a:bodyPr/>
          <a:lstStyle/>
          <a:p>
            <a:fld id="{1723500F-BB08-4CBB-AFEB-46841A41BC11}" type="slidenum">
              <a:rPr lang="en-IN" smtClean="0"/>
              <a:t>‹#›</a:t>
            </a:fld>
            <a:endParaRPr lang="en-IN"/>
          </a:p>
        </p:txBody>
      </p:sp>
    </p:spTree>
    <p:extLst>
      <p:ext uri="{BB962C8B-B14F-4D97-AF65-F5344CB8AC3E}">
        <p14:creationId xmlns:p14="http://schemas.microsoft.com/office/powerpoint/2010/main" val="3085714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19B9B-B56E-AEB1-7DFF-8F1BF22FE3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13554B1-F9B8-DAD4-8FBE-62B2E937EF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B567564-952A-921B-D1BB-407450404C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9AAE52-22C7-B70B-5ED0-A71891DC4F6E}"/>
              </a:ext>
            </a:extLst>
          </p:cNvPr>
          <p:cNvSpPr>
            <a:spLocks noGrp="1"/>
          </p:cNvSpPr>
          <p:nvPr>
            <p:ph type="dt" sz="half" idx="10"/>
          </p:nvPr>
        </p:nvSpPr>
        <p:spPr/>
        <p:txBody>
          <a:bodyPr/>
          <a:lstStyle/>
          <a:p>
            <a:fld id="{0B4FD753-C3D9-477A-90A9-C10A9DF36329}" type="datetimeFigureOut">
              <a:rPr lang="en-IN" smtClean="0"/>
              <a:t>28-10-2025</a:t>
            </a:fld>
            <a:endParaRPr lang="en-IN"/>
          </a:p>
        </p:txBody>
      </p:sp>
      <p:sp>
        <p:nvSpPr>
          <p:cNvPr id="6" name="Footer Placeholder 5">
            <a:extLst>
              <a:ext uri="{FF2B5EF4-FFF2-40B4-BE49-F238E27FC236}">
                <a16:creationId xmlns:a16="http://schemas.microsoft.com/office/drawing/2014/main" id="{9DAAFFC3-55EC-D590-D650-371972DB04F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5AD0ED6-187F-0E54-9F97-A4C207C7ED15}"/>
              </a:ext>
            </a:extLst>
          </p:cNvPr>
          <p:cNvSpPr>
            <a:spLocks noGrp="1"/>
          </p:cNvSpPr>
          <p:nvPr>
            <p:ph type="sldNum" sz="quarter" idx="12"/>
          </p:nvPr>
        </p:nvSpPr>
        <p:spPr/>
        <p:txBody>
          <a:bodyPr/>
          <a:lstStyle/>
          <a:p>
            <a:fld id="{1723500F-BB08-4CBB-AFEB-46841A41BC11}" type="slidenum">
              <a:rPr lang="en-IN" smtClean="0"/>
              <a:t>‹#›</a:t>
            </a:fld>
            <a:endParaRPr lang="en-IN"/>
          </a:p>
        </p:txBody>
      </p:sp>
    </p:spTree>
    <p:extLst>
      <p:ext uri="{BB962C8B-B14F-4D97-AF65-F5344CB8AC3E}">
        <p14:creationId xmlns:p14="http://schemas.microsoft.com/office/powerpoint/2010/main" val="2770383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D37B68-C05B-AAF7-A629-830833A560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38D8CB2-C80A-AE75-9DFA-A6EC1CA99E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32D308C-3870-EC28-2592-E711E98A97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4FD753-C3D9-477A-90A9-C10A9DF36329}" type="datetimeFigureOut">
              <a:rPr lang="en-IN" smtClean="0"/>
              <a:t>28-10-2025</a:t>
            </a:fld>
            <a:endParaRPr lang="en-IN"/>
          </a:p>
        </p:txBody>
      </p:sp>
      <p:sp>
        <p:nvSpPr>
          <p:cNvPr id="5" name="Footer Placeholder 4">
            <a:extLst>
              <a:ext uri="{FF2B5EF4-FFF2-40B4-BE49-F238E27FC236}">
                <a16:creationId xmlns:a16="http://schemas.microsoft.com/office/drawing/2014/main" id="{B3847B05-9226-2433-7423-B21972E569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A11097C-8C38-B836-6E71-0DDC284431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23500F-BB08-4CBB-AFEB-46841A41BC11}" type="slidenum">
              <a:rPr lang="en-IN" smtClean="0"/>
              <a:t>‹#›</a:t>
            </a:fld>
            <a:endParaRPr lang="en-IN"/>
          </a:p>
        </p:txBody>
      </p:sp>
    </p:spTree>
    <p:extLst>
      <p:ext uri="{BB962C8B-B14F-4D97-AF65-F5344CB8AC3E}">
        <p14:creationId xmlns:p14="http://schemas.microsoft.com/office/powerpoint/2010/main" val="23241117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655BD-3D13-C67A-6B05-20415CA431FB}"/>
              </a:ext>
            </a:extLst>
          </p:cNvPr>
          <p:cNvSpPr>
            <a:spLocks noGrp="1"/>
          </p:cNvSpPr>
          <p:nvPr>
            <p:ph type="title"/>
          </p:nvPr>
        </p:nvSpPr>
        <p:spPr/>
        <p:txBody>
          <a:bodyPr>
            <a:normAutofit fontScale="90000"/>
          </a:bodyPr>
          <a:lstStyle/>
          <a:p>
            <a:r>
              <a:rPr lang="en-IN" b="1" dirty="0">
                <a:latin typeface="Arial Rounded MT Bold" panose="020F0704030504030204" pitchFamily="34" charset="0"/>
              </a:rPr>
              <a:t>BIKE SHARING DEMAND ANALYSIS USING EXCEL</a:t>
            </a:r>
          </a:p>
        </p:txBody>
      </p:sp>
      <p:pic>
        <p:nvPicPr>
          <p:cNvPr id="6" name="Content Placeholder 5">
            <a:extLst>
              <a:ext uri="{FF2B5EF4-FFF2-40B4-BE49-F238E27FC236}">
                <a16:creationId xmlns:a16="http://schemas.microsoft.com/office/drawing/2014/main" id="{78A1AB97-C201-BC9B-AE1C-84185DBF535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flipH="1">
            <a:off x="4772025" y="457200"/>
            <a:ext cx="6957858" cy="4242619"/>
          </a:xfrm>
          <a:prstGeom prst="rect">
            <a:avLst/>
          </a:prstGeom>
          <a:ln>
            <a:noFill/>
          </a:ln>
          <a:effectLst>
            <a:outerShdw blurRad="292100" dist="139700" dir="2700000" algn="tl" rotWithShape="0">
              <a:srgbClr val="333333">
                <a:alpha val="65000"/>
              </a:srgbClr>
            </a:outerShdw>
          </a:effectLst>
        </p:spPr>
      </p:pic>
      <p:sp>
        <p:nvSpPr>
          <p:cNvPr id="4" name="Text Placeholder 3">
            <a:extLst>
              <a:ext uri="{FF2B5EF4-FFF2-40B4-BE49-F238E27FC236}">
                <a16:creationId xmlns:a16="http://schemas.microsoft.com/office/drawing/2014/main" id="{DEC66568-8489-7559-4B1F-C1CDA34384CE}"/>
              </a:ext>
            </a:extLst>
          </p:cNvPr>
          <p:cNvSpPr>
            <a:spLocks noGrp="1"/>
          </p:cNvSpPr>
          <p:nvPr>
            <p:ph type="body" sz="half" idx="2"/>
          </p:nvPr>
        </p:nvSpPr>
        <p:spPr>
          <a:xfrm>
            <a:off x="839788" y="2057400"/>
            <a:ext cx="3932237" cy="369332"/>
          </a:xfrm>
        </p:spPr>
        <p:txBody>
          <a:bodyPr>
            <a:normAutofit/>
          </a:bodyPr>
          <a:lstStyle/>
          <a:p>
            <a:r>
              <a:rPr lang="en-IN" sz="2000" dirty="0">
                <a:latin typeface="Arial Rounded MT Bold" panose="020F0704030504030204" pitchFamily="34" charset="0"/>
              </a:rPr>
              <a:t>By Ajay Kumar Sahu</a:t>
            </a:r>
          </a:p>
        </p:txBody>
      </p:sp>
      <p:sp>
        <p:nvSpPr>
          <p:cNvPr id="8" name="TextBox 7">
            <a:extLst>
              <a:ext uri="{FF2B5EF4-FFF2-40B4-BE49-F238E27FC236}">
                <a16:creationId xmlns:a16="http://schemas.microsoft.com/office/drawing/2014/main" id="{1B523C42-22EE-FD6A-B7AF-04A39689BB7A}"/>
              </a:ext>
            </a:extLst>
          </p:cNvPr>
          <p:cNvSpPr txBox="1"/>
          <p:nvPr/>
        </p:nvSpPr>
        <p:spPr>
          <a:xfrm>
            <a:off x="839789" y="5073445"/>
            <a:ext cx="10890094" cy="400110"/>
          </a:xfrm>
          <a:prstGeom prst="rect">
            <a:avLst/>
          </a:prstGeom>
          <a:noFill/>
        </p:spPr>
        <p:txBody>
          <a:bodyPr wrap="square" rtlCol="0">
            <a:spAutoFit/>
          </a:bodyPr>
          <a:lstStyle/>
          <a:p>
            <a:pPr algn="ctr"/>
            <a:r>
              <a:rPr lang="en-IN" sz="2000" b="1" dirty="0">
                <a:latin typeface="Arial Rounded MT Bold" panose="020F0704030504030204" pitchFamily="34" charset="0"/>
              </a:rPr>
              <a:t>A PROJECT BY NEXTHIKES IT SOLUTIONS</a:t>
            </a:r>
          </a:p>
        </p:txBody>
      </p:sp>
      <p:sp>
        <p:nvSpPr>
          <p:cNvPr id="9" name="Arrow: Right 8">
            <a:extLst>
              <a:ext uri="{FF2B5EF4-FFF2-40B4-BE49-F238E27FC236}">
                <a16:creationId xmlns:a16="http://schemas.microsoft.com/office/drawing/2014/main" id="{DB989905-14DD-76B3-6C31-B7102444BF6E}"/>
              </a:ext>
            </a:extLst>
          </p:cNvPr>
          <p:cNvSpPr/>
          <p:nvPr/>
        </p:nvSpPr>
        <p:spPr>
          <a:xfrm>
            <a:off x="127819" y="806245"/>
            <a:ext cx="711969" cy="1179871"/>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1331657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E16B836C-56DB-F538-73D4-738605DE040A}"/>
              </a:ext>
            </a:extLst>
          </p:cNvPr>
          <p:cNvSpPr>
            <a:spLocks noGrp="1"/>
          </p:cNvSpPr>
          <p:nvPr>
            <p:ph idx="1"/>
          </p:nvPr>
        </p:nvSpPr>
        <p:spPr>
          <a:xfrm>
            <a:off x="648929" y="285134"/>
            <a:ext cx="10766323" cy="6174659"/>
          </a:xfrm>
        </p:spPr>
        <p:txBody>
          <a:bodyPr>
            <a:noAutofit/>
          </a:bodyPr>
          <a:lstStyle/>
          <a:p>
            <a:pPr marL="0" indent="0">
              <a:buNone/>
            </a:pPr>
            <a:endParaRPr lang="en-US" sz="2000" b="1" dirty="0"/>
          </a:p>
          <a:p>
            <a:pPr marL="0" indent="0">
              <a:buNone/>
            </a:pPr>
            <a:endParaRPr lang="en-US" sz="2000" b="1" dirty="0"/>
          </a:p>
          <a:p>
            <a:pPr marL="0" indent="0">
              <a:buNone/>
            </a:pPr>
            <a:endParaRPr lang="en-US" sz="2000" b="1" dirty="0"/>
          </a:p>
          <a:p>
            <a:endParaRPr lang="en-US" sz="2000" b="1" dirty="0"/>
          </a:p>
          <a:p>
            <a:endParaRPr lang="en-US" sz="2000" b="1" dirty="0"/>
          </a:p>
          <a:p>
            <a:endParaRPr lang="en-US" sz="2000" b="1" dirty="0"/>
          </a:p>
          <a:p>
            <a:endParaRPr lang="en-US" sz="2000" b="1" dirty="0"/>
          </a:p>
          <a:p>
            <a:pPr marL="0" indent="0">
              <a:buNone/>
            </a:pPr>
            <a:endParaRPr lang="en-US" sz="1600" b="1" dirty="0">
              <a:latin typeface="Arial Rounded MT Bold" panose="020F0704030504030204" pitchFamily="34" charset="0"/>
            </a:endParaRPr>
          </a:p>
          <a:p>
            <a:pPr marL="0" indent="0">
              <a:buNone/>
            </a:pPr>
            <a:r>
              <a:rPr lang="en-US" sz="1600" b="1" dirty="0">
                <a:latin typeface="Arial Rounded MT Bold" panose="020F0704030504030204" pitchFamily="34" charset="0"/>
              </a:rPr>
              <a:t>After merged dataset_1 and dataset_2:</a:t>
            </a:r>
          </a:p>
          <a:p>
            <a:r>
              <a:rPr lang="en-US" sz="1600" b="1" dirty="0">
                <a:latin typeface="Arial Rounded MT Bold" panose="020F0704030504030204" pitchFamily="34" charset="0"/>
              </a:rPr>
              <a:t>Steps to Append new merged dataset_1&amp;2 and dataset_3:</a:t>
            </a:r>
          </a:p>
          <a:p>
            <a:r>
              <a:rPr lang="en-US" sz="1600" dirty="0">
                <a:latin typeface="Arial Rounded MT Bold" panose="020F0704030504030204" pitchFamily="34" charset="0"/>
              </a:rPr>
              <a:t>Manual Append (Best for Small Data)</a:t>
            </a:r>
          </a:p>
          <a:p>
            <a:r>
              <a:rPr lang="en-US" sz="1600" dirty="0">
                <a:latin typeface="Arial Rounded MT Bold" panose="020F0704030504030204" pitchFamily="34" charset="0"/>
              </a:rPr>
              <a:t>✅ Step-by-Step:</a:t>
            </a:r>
          </a:p>
          <a:p>
            <a:r>
              <a:rPr lang="en-US" sz="1600" dirty="0">
                <a:latin typeface="Arial Rounded MT Bold" panose="020F0704030504030204" pitchFamily="34" charset="0"/>
              </a:rPr>
              <a:t>Open a new sheet called </a:t>
            </a:r>
            <a:r>
              <a:rPr lang="en-US" sz="1600" dirty="0" err="1">
                <a:latin typeface="Arial Rounded MT Bold" panose="020F0704030504030204" pitchFamily="34" charset="0"/>
              </a:rPr>
              <a:t>Combined_Data</a:t>
            </a:r>
            <a:r>
              <a:rPr lang="en-US" sz="1600" dirty="0">
                <a:latin typeface="Arial Rounded MT Bold" panose="020F0704030504030204" pitchFamily="34" charset="0"/>
              </a:rPr>
              <a:t>.</a:t>
            </a:r>
          </a:p>
          <a:p>
            <a:r>
              <a:rPr lang="en-US" sz="1600" dirty="0">
                <a:latin typeface="Arial Rounded MT Bold" panose="020F0704030504030204" pitchFamily="34" charset="0"/>
              </a:rPr>
              <a:t>Copy all rows from merged dataset_1&amp;2 (excluding headers) and paste into </a:t>
            </a:r>
            <a:r>
              <a:rPr lang="en-US" sz="1600" dirty="0" err="1">
                <a:latin typeface="Arial Rounded MT Bold" panose="020F0704030504030204" pitchFamily="34" charset="0"/>
              </a:rPr>
              <a:t>Combined_Data</a:t>
            </a:r>
            <a:r>
              <a:rPr lang="en-US" sz="1600" dirty="0">
                <a:latin typeface="Arial Rounded MT Bold" panose="020F0704030504030204" pitchFamily="34" charset="0"/>
              </a:rPr>
              <a:t> starting at row 2.</a:t>
            </a:r>
          </a:p>
          <a:p>
            <a:r>
              <a:rPr lang="en-US" sz="1600" dirty="0">
                <a:latin typeface="Arial Rounded MT Bold" panose="020F0704030504030204" pitchFamily="34" charset="0"/>
              </a:rPr>
              <a:t>Copy rows from dataset_3 and paste </a:t>
            </a:r>
            <a:r>
              <a:rPr lang="en-US" sz="1600" b="1" dirty="0">
                <a:latin typeface="Arial Rounded MT Bold" panose="020F0704030504030204" pitchFamily="34" charset="0"/>
              </a:rPr>
              <a:t>below</a:t>
            </a:r>
            <a:r>
              <a:rPr lang="en-US" sz="1600" dirty="0">
                <a:latin typeface="Arial Rounded MT Bold" panose="020F0704030504030204" pitchFamily="34" charset="0"/>
              </a:rPr>
              <a:t> the last row of merged dataset_1&amp;2.</a:t>
            </a:r>
          </a:p>
          <a:p>
            <a:r>
              <a:rPr lang="en-US" sz="1600" dirty="0">
                <a:latin typeface="Arial Rounded MT Bold" panose="020F0704030504030204" pitchFamily="34" charset="0"/>
              </a:rPr>
              <a:t>💡 Tip: Use Ctrl + Shift + ↓ to select all rows quickly</a:t>
            </a:r>
            <a:br>
              <a:rPr lang="en-US" sz="1600" dirty="0">
                <a:latin typeface="Arial Rounded MT Bold" panose="020F0704030504030204" pitchFamily="34" charset="0"/>
              </a:rPr>
            </a:br>
            <a:br>
              <a:rPr lang="en-IN" sz="1200" b="1" dirty="0"/>
            </a:br>
            <a:endParaRPr lang="en-IN" sz="1200" dirty="0"/>
          </a:p>
        </p:txBody>
      </p:sp>
      <p:pic>
        <p:nvPicPr>
          <p:cNvPr id="3" name="Picture 2">
            <a:extLst>
              <a:ext uri="{FF2B5EF4-FFF2-40B4-BE49-F238E27FC236}">
                <a16:creationId xmlns:a16="http://schemas.microsoft.com/office/drawing/2014/main" id="{EFFA5ACF-63CF-EBEC-7189-7D36055E00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928" y="285134"/>
            <a:ext cx="10894143" cy="314386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94445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2270F2-DDC5-9F24-1461-425064B56C08}"/>
              </a:ext>
            </a:extLst>
          </p:cNvPr>
          <p:cNvSpPr>
            <a:spLocks noGrp="1"/>
          </p:cNvSpPr>
          <p:nvPr>
            <p:ph idx="1"/>
          </p:nvPr>
        </p:nvSpPr>
        <p:spPr>
          <a:xfrm>
            <a:off x="636639" y="3428998"/>
            <a:ext cx="10717161" cy="3250263"/>
          </a:xfrm>
        </p:spPr>
        <p:txBody>
          <a:bodyPr>
            <a:normAutofit fontScale="92500" lnSpcReduction="10000"/>
          </a:bodyPr>
          <a:lstStyle/>
          <a:p>
            <a:pPr marL="0" indent="0">
              <a:buNone/>
            </a:pPr>
            <a:r>
              <a:rPr lang="en-US" sz="1200" b="1" dirty="0">
                <a:solidFill>
                  <a:srgbClr val="C00000"/>
                </a:solidFill>
                <a:latin typeface="Arial Rounded MT Bold" panose="020F0704030504030204" pitchFamily="34" charset="0"/>
              </a:rPr>
              <a:t>Step 4: </a:t>
            </a:r>
            <a:r>
              <a:rPr lang="en-IN" sz="1200" b="1" dirty="0">
                <a:latin typeface="Arial Rounded MT Bold" panose="020F0704030504030204" pitchFamily="34" charset="0"/>
              </a:rPr>
              <a:t>Highlight Extreme Weather:</a:t>
            </a:r>
            <a:endParaRPr lang="en-US" sz="1200" b="1" dirty="0">
              <a:latin typeface="Arial Rounded MT Bold" panose="020F0704030504030204" pitchFamily="34" charset="0"/>
            </a:endParaRPr>
          </a:p>
          <a:p>
            <a:r>
              <a:rPr lang="en-US" sz="1200" dirty="0">
                <a:latin typeface="Arial Rounded MT Bold" panose="020F0704030504030204" pitchFamily="34" charset="0"/>
              </a:rPr>
              <a:t>✅: Select the Data Range</a:t>
            </a:r>
          </a:p>
          <a:p>
            <a:r>
              <a:rPr lang="en-US" sz="1200" dirty="0">
                <a:latin typeface="Arial Rounded MT Bold" panose="020F0704030504030204" pitchFamily="34" charset="0"/>
              </a:rPr>
              <a:t>Click and drag to select all rows of the dataset — for example A2:X1001 (or whatever range includes hum and windspeed)</a:t>
            </a:r>
          </a:p>
          <a:p>
            <a:r>
              <a:rPr lang="en-IN" sz="1200" dirty="0">
                <a:latin typeface="Arial Rounded MT Bold" panose="020F0704030504030204" pitchFamily="34" charset="0"/>
              </a:rPr>
              <a:t>Open Conditional Formatting:</a:t>
            </a:r>
          </a:p>
          <a:p>
            <a:r>
              <a:rPr lang="en-US" sz="1200" dirty="0">
                <a:latin typeface="Arial Rounded MT Bold" panose="020F0704030504030204" pitchFamily="34" charset="0"/>
              </a:rPr>
              <a:t>Go to the Home tab</a:t>
            </a:r>
          </a:p>
          <a:p>
            <a:r>
              <a:rPr lang="en-US" sz="1200" dirty="0">
                <a:latin typeface="Arial Rounded MT Bold" panose="020F0704030504030204" pitchFamily="34" charset="0"/>
              </a:rPr>
              <a:t>Click Conditional Formatting</a:t>
            </a:r>
          </a:p>
          <a:p>
            <a:r>
              <a:rPr lang="en-US" sz="1200" dirty="0">
                <a:latin typeface="Arial Rounded MT Bold" panose="020F0704030504030204" pitchFamily="34" charset="0"/>
              </a:rPr>
              <a:t>Choose  “Use a Formula”</a:t>
            </a:r>
          </a:p>
          <a:p>
            <a:r>
              <a:rPr lang="en-US" sz="1200" dirty="0">
                <a:latin typeface="Arial Rounded MT Bold" panose="020F0704030504030204" pitchFamily="34" charset="0"/>
              </a:rPr>
              <a:t>In the New Formatting Rule window, select:</a:t>
            </a:r>
            <a:br>
              <a:rPr lang="en-US" sz="1200" dirty="0">
                <a:latin typeface="Arial Rounded MT Bold" panose="020F0704030504030204" pitchFamily="34" charset="0"/>
              </a:rPr>
            </a:br>
            <a:r>
              <a:rPr lang="en-US" sz="1200" dirty="0">
                <a:latin typeface="Arial Rounded MT Bold" panose="020F0704030504030204" pitchFamily="34" charset="0"/>
              </a:rPr>
              <a:t>“Use a formula to determine which cells to format</a:t>
            </a:r>
          </a:p>
          <a:p>
            <a:r>
              <a:rPr lang="en-IN" sz="1200" dirty="0">
                <a:latin typeface="Arial Rounded MT Bold" panose="020F0704030504030204" pitchFamily="34" charset="0"/>
              </a:rPr>
              <a:t>Enter the Formula: Assuming</a:t>
            </a:r>
          </a:p>
          <a:p>
            <a:r>
              <a:rPr lang="en-US" sz="1200" dirty="0">
                <a:latin typeface="Arial Rounded MT Bold" panose="020F0704030504030204" pitchFamily="34" charset="0"/>
              </a:rPr>
              <a:t>Hum is in column S and Windspeed is in column T =OR(S2&gt;0.8, T2&gt;0.4)</a:t>
            </a:r>
          </a:p>
          <a:p>
            <a:r>
              <a:rPr lang="en-US" sz="1200" dirty="0">
                <a:latin typeface="Arial Rounded MT Bold" panose="020F0704030504030204" pitchFamily="34" charset="0"/>
              </a:rPr>
              <a:t>Click format- choose fill color(</a:t>
            </a:r>
            <a:r>
              <a:rPr lang="en-US" sz="1200" dirty="0" err="1">
                <a:latin typeface="Arial Rounded MT Bold" panose="020F0704030504030204" pitchFamily="34" charset="0"/>
              </a:rPr>
              <a:t>e.g.,orange</a:t>
            </a:r>
            <a:r>
              <a:rPr lang="en-US" sz="1200" dirty="0">
                <a:latin typeface="Arial Rounded MT Bold" panose="020F0704030504030204" pitchFamily="34" charset="0"/>
              </a:rPr>
              <a:t>)-click OK</a:t>
            </a:r>
          </a:p>
          <a:p>
            <a:r>
              <a:rPr lang="en-US" sz="1200" dirty="0">
                <a:latin typeface="Arial Rounded MT Bold" panose="020F0704030504030204" pitchFamily="34" charset="0"/>
              </a:rPr>
              <a:t>Click OK again to apply the rule and now rows with extreme weather will be highlighted in Orange.</a:t>
            </a:r>
            <a:endParaRPr lang="en-IN" sz="1200" dirty="0">
              <a:latin typeface="Arial Rounded MT Bold" panose="020F0704030504030204" pitchFamily="34" charset="0"/>
            </a:endParaRPr>
          </a:p>
        </p:txBody>
      </p:sp>
      <p:pic>
        <p:nvPicPr>
          <p:cNvPr id="6" name="Picture 5">
            <a:extLst>
              <a:ext uri="{FF2B5EF4-FFF2-40B4-BE49-F238E27FC236}">
                <a16:creationId xmlns:a16="http://schemas.microsoft.com/office/drawing/2014/main" id="{366C3503-176E-9965-9CFA-268DF60AE0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639" y="178738"/>
            <a:ext cx="10918721" cy="32502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 name="Arrow: Right 11">
            <a:extLst>
              <a:ext uri="{FF2B5EF4-FFF2-40B4-BE49-F238E27FC236}">
                <a16:creationId xmlns:a16="http://schemas.microsoft.com/office/drawing/2014/main" id="{73A6C000-D75D-6ACE-2420-F9E8F11F5F8C}"/>
              </a:ext>
            </a:extLst>
          </p:cNvPr>
          <p:cNvSpPr/>
          <p:nvPr/>
        </p:nvSpPr>
        <p:spPr>
          <a:xfrm>
            <a:off x="196645" y="3428998"/>
            <a:ext cx="439994" cy="167149"/>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114019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F0B21-A94A-1B91-F262-7E7BF095E58A}"/>
              </a:ext>
            </a:extLst>
          </p:cNvPr>
          <p:cNvSpPr>
            <a:spLocks noGrp="1"/>
          </p:cNvSpPr>
          <p:nvPr>
            <p:ph type="title"/>
          </p:nvPr>
        </p:nvSpPr>
        <p:spPr>
          <a:xfrm>
            <a:off x="838200" y="108155"/>
            <a:ext cx="10515600" cy="1717470"/>
          </a:xfrm>
        </p:spPr>
        <p:txBody>
          <a:bodyPr>
            <a:noAutofit/>
          </a:bodyPr>
          <a:lstStyle/>
          <a:p>
            <a:r>
              <a:rPr lang="en-US" sz="2400" b="1" dirty="0">
                <a:solidFill>
                  <a:srgbClr val="C00000"/>
                </a:solidFill>
                <a:latin typeface="Arial Rounded MT Bold" panose="020F0704030504030204" pitchFamily="34" charset="0"/>
              </a:rPr>
              <a:t>Step 5: </a:t>
            </a:r>
            <a:r>
              <a:rPr lang="en-US" sz="2400" b="1" dirty="0">
                <a:latin typeface="Arial Rounded MT Bold" panose="020F0704030504030204" pitchFamily="34" charset="0"/>
              </a:rPr>
              <a:t>Now </a:t>
            </a:r>
            <a:r>
              <a:rPr lang="en-IN" sz="2400" dirty="0">
                <a:latin typeface="Arial Rounded MT Bold" panose="020F0704030504030204" pitchFamily="34" charset="0"/>
              </a:rPr>
              <a:t>Insert a Pivot Table</a:t>
            </a:r>
            <a:r>
              <a:rPr lang="en-US" sz="2400" b="1" dirty="0">
                <a:latin typeface="Arial Rounded MT Bold" panose="020F0704030504030204" pitchFamily="34" charset="0"/>
              </a:rPr>
              <a:t> :</a:t>
            </a:r>
            <a:br>
              <a:rPr lang="en-US" sz="2400" b="1" dirty="0">
                <a:latin typeface="Arial Rounded MT Bold" panose="020F0704030504030204" pitchFamily="34" charset="0"/>
              </a:rPr>
            </a:br>
            <a:r>
              <a:rPr lang="en-US" sz="1400" dirty="0">
                <a:latin typeface="Arial Rounded MT Bold" panose="020F0704030504030204" pitchFamily="34" charset="0"/>
              </a:rPr>
              <a:t>Go to insert &gt; PivotTable</a:t>
            </a:r>
            <a:br>
              <a:rPr lang="en-US" sz="1400" dirty="0">
                <a:latin typeface="Arial Rounded MT Bold" panose="020F0704030504030204" pitchFamily="34" charset="0"/>
              </a:rPr>
            </a:br>
            <a:r>
              <a:rPr lang="en-US" sz="1400" dirty="0">
                <a:latin typeface="Arial Rounded MT Bold" panose="020F0704030504030204" pitchFamily="34" charset="0"/>
              </a:rPr>
              <a:t>Select the table as source</a:t>
            </a:r>
            <a:br>
              <a:rPr lang="en-US" sz="1400" dirty="0">
                <a:latin typeface="Arial Rounded MT Bold" panose="020F0704030504030204" pitchFamily="34" charset="0"/>
              </a:rPr>
            </a:br>
            <a:r>
              <a:rPr lang="en-US" sz="1400" dirty="0">
                <a:latin typeface="Arial Rounded MT Bold" panose="020F0704030504030204" pitchFamily="34" charset="0"/>
              </a:rPr>
              <a:t>Choose new worksheet named as “Hourly Demand"- click OK</a:t>
            </a:r>
            <a:br>
              <a:rPr lang="en-US" sz="1400" dirty="0">
                <a:latin typeface="Arial Rounded MT Bold" panose="020F0704030504030204" pitchFamily="34" charset="0"/>
              </a:rPr>
            </a:br>
            <a:r>
              <a:rPr lang="en-US" sz="1400" dirty="0">
                <a:latin typeface="Arial Rounded MT Bold" panose="020F0704030504030204" pitchFamily="34" charset="0"/>
              </a:rPr>
              <a:t>Drag </a:t>
            </a:r>
            <a:r>
              <a:rPr lang="en-US" sz="1400" dirty="0" err="1">
                <a:latin typeface="Arial Rounded MT Bold" panose="020F0704030504030204" pitchFamily="34" charset="0"/>
              </a:rPr>
              <a:t>Hr</a:t>
            </a:r>
            <a:r>
              <a:rPr lang="en-US" sz="1400" dirty="0">
                <a:latin typeface="Arial Rounded MT Bold" panose="020F0704030504030204" pitchFamily="34" charset="0"/>
              </a:rPr>
              <a:t> to Rows.</a:t>
            </a:r>
            <a:br>
              <a:rPr lang="en-US" sz="1400" dirty="0">
                <a:latin typeface="Arial Rounded MT Bold" panose="020F0704030504030204" pitchFamily="34" charset="0"/>
              </a:rPr>
            </a:br>
            <a:r>
              <a:rPr lang="en-US" sz="1400" dirty="0">
                <a:latin typeface="Arial Rounded MT Bold" panose="020F0704030504030204" pitchFamily="34" charset="0"/>
              </a:rPr>
              <a:t>Drag Weekday to Columns</a:t>
            </a:r>
            <a:br>
              <a:rPr lang="en-US" sz="1400" dirty="0">
                <a:latin typeface="Arial Rounded MT Bold" panose="020F0704030504030204" pitchFamily="34" charset="0"/>
              </a:rPr>
            </a:br>
            <a:r>
              <a:rPr lang="en-US" sz="1400" dirty="0">
                <a:latin typeface="Arial Rounded MT Bold" panose="020F0704030504030204" pitchFamily="34" charset="0"/>
              </a:rPr>
              <a:t>Drag </a:t>
            </a:r>
            <a:r>
              <a:rPr lang="en-US" sz="1400" dirty="0" err="1">
                <a:latin typeface="Arial Rounded MT Bold" panose="020F0704030504030204" pitchFamily="34" charset="0"/>
              </a:rPr>
              <a:t>cnt</a:t>
            </a:r>
            <a:r>
              <a:rPr lang="en-US" sz="1400" dirty="0">
                <a:latin typeface="Arial Rounded MT Bold" panose="020F0704030504030204" pitchFamily="34" charset="0"/>
              </a:rPr>
              <a:t> to Values.</a:t>
            </a:r>
            <a:br>
              <a:rPr lang="en-US" sz="1400" dirty="0">
                <a:latin typeface="Arial Rounded MT Bold" panose="020F0704030504030204" pitchFamily="34" charset="0"/>
              </a:rPr>
            </a:br>
            <a:r>
              <a:rPr lang="en-US" sz="1400" dirty="0">
                <a:latin typeface="Arial Rounded MT Bold" panose="020F0704030504030204" pitchFamily="34" charset="0"/>
              </a:rPr>
              <a:t>By default, Values shows </a:t>
            </a:r>
            <a:r>
              <a:rPr lang="en-US" sz="1400" b="1" dirty="0">
                <a:latin typeface="Arial Rounded MT Bold" panose="020F0704030504030204" pitchFamily="34" charset="0"/>
              </a:rPr>
              <a:t>Sum of </a:t>
            </a:r>
            <a:r>
              <a:rPr lang="en-US" sz="1400" b="1" dirty="0" err="1">
                <a:latin typeface="Arial Rounded MT Bold" panose="020F0704030504030204" pitchFamily="34" charset="0"/>
              </a:rPr>
              <a:t>cnt</a:t>
            </a:r>
            <a:r>
              <a:rPr lang="en-US" sz="1400" dirty="0">
                <a:latin typeface="Arial Rounded MT Bold" panose="020F0704030504030204" pitchFamily="34" charset="0"/>
              </a:rPr>
              <a:t> → that’s total rentals by hour</a:t>
            </a:r>
            <a:endParaRPr lang="en-IN" sz="1400"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0D6C781D-FB3F-A5A8-14EC-694A32C32334}"/>
              </a:ext>
            </a:extLst>
          </p:cNvPr>
          <p:cNvSpPr>
            <a:spLocks noGrp="1"/>
          </p:cNvSpPr>
          <p:nvPr>
            <p:ph idx="1"/>
          </p:nvPr>
        </p:nvSpPr>
        <p:spPr/>
        <p:txBody>
          <a:bodyPr>
            <a:normAutofit/>
          </a:bodyPr>
          <a:lstStyle/>
          <a:p>
            <a:r>
              <a:rPr lang="en-US" sz="1600" dirty="0">
                <a:latin typeface="Arial Rounded MT Bold" panose="020F0704030504030204" pitchFamily="34" charset="0"/>
              </a:rPr>
              <a:t>Add a Line chart to shows hourly trends across weekdays.</a:t>
            </a:r>
            <a:br>
              <a:rPr lang="en-US" sz="1600" dirty="0"/>
            </a:br>
            <a:br>
              <a:rPr lang="en-US" sz="1600" dirty="0"/>
            </a:br>
            <a:endParaRPr lang="en-IN" sz="1600" dirty="0"/>
          </a:p>
        </p:txBody>
      </p:sp>
      <p:pic>
        <p:nvPicPr>
          <p:cNvPr id="8" name="Picture 7">
            <a:extLst>
              <a:ext uri="{FF2B5EF4-FFF2-40B4-BE49-F238E27FC236}">
                <a16:creationId xmlns:a16="http://schemas.microsoft.com/office/drawing/2014/main" id="{786410A2-33C9-646E-87CD-C050D932A9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290351"/>
            <a:ext cx="10515600" cy="4351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Arrow: Right 8">
            <a:extLst>
              <a:ext uri="{FF2B5EF4-FFF2-40B4-BE49-F238E27FC236}">
                <a16:creationId xmlns:a16="http://schemas.microsoft.com/office/drawing/2014/main" id="{AAD3D055-14AD-12F5-C75D-8B62077F9866}"/>
              </a:ext>
            </a:extLst>
          </p:cNvPr>
          <p:cNvSpPr/>
          <p:nvPr/>
        </p:nvSpPr>
        <p:spPr>
          <a:xfrm>
            <a:off x="258097" y="108155"/>
            <a:ext cx="580103" cy="383458"/>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6768458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80F51-9ED4-4D3B-9ADC-01C4FF1A2FFD}"/>
              </a:ext>
            </a:extLst>
          </p:cNvPr>
          <p:cNvSpPr>
            <a:spLocks noGrp="1"/>
          </p:cNvSpPr>
          <p:nvPr>
            <p:ph type="title"/>
          </p:nvPr>
        </p:nvSpPr>
        <p:spPr>
          <a:xfrm>
            <a:off x="909483" y="275303"/>
            <a:ext cx="10515600" cy="1848465"/>
          </a:xfrm>
        </p:spPr>
        <p:txBody>
          <a:bodyPr>
            <a:normAutofit/>
          </a:bodyPr>
          <a:lstStyle/>
          <a:p>
            <a:r>
              <a:rPr lang="en-US" sz="2400" b="1" dirty="0">
                <a:solidFill>
                  <a:srgbClr val="C00000"/>
                </a:solidFill>
                <a:latin typeface="Arial Rounded MT Bold" panose="020F0704030504030204" pitchFamily="34" charset="0"/>
              </a:rPr>
              <a:t>Step 6: </a:t>
            </a:r>
            <a:r>
              <a:rPr lang="en-US" sz="2400" dirty="0">
                <a:latin typeface="Arial Rounded MT Bold" panose="020F0704030504030204" pitchFamily="34" charset="0"/>
              </a:rPr>
              <a:t>Impact of Weather on Rentals</a:t>
            </a:r>
            <a:r>
              <a:rPr lang="en-US" sz="2400" b="1" dirty="0">
                <a:latin typeface="Arial Rounded MT Bold" panose="020F0704030504030204" pitchFamily="34" charset="0"/>
              </a:rPr>
              <a:t>:</a:t>
            </a:r>
            <a:br>
              <a:rPr lang="en-US" sz="2400" b="1" dirty="0">
                <a:latin typeface="Arial Rounded MT Bold" panose="020F0704030504030204" pitchFamily="34" charset="0"/>
              </a:rPr>
            </a:br>
            <a:r>
              <a:rPr lang="en-US" sz="1800" dirty="0">
                <a:latin typeface="Arial Rounded MT Bold" panose="020F0704030504030204" pitchFamily="34" charset="0"/>
              </a:rPr>
              <a:t>Go to insert &gt; PivotTable</a:t>
            </a:r>
            <a:br>
              <a:rPr lang="en-US" sz="1800" dirty="0">
                <a:latin typeface="Arial Rounded MT Bold" panose="020F0704030504030204" pitchFamily="34" charset="0"/>
              </a:rPr>
            </a:br>
            <a:r>
              <a:rPr lang="en-US" sz="1800" dirty="0">
                <a:latin typeface="Arial Rounded MT Bold" panose="020F0704030504030204" pitchFamily="34" charset="0"/>
              </a:rPr>
              <a:t>Select the table as source</a:t>
            </a:r>
            <a:br>
              <a:rPr lang="en-US" sz="1800" dirty="0">
                <a:latin typeface="Arial Rounded MT Bold" panose="020F0704030504030204" pitchFamily="34" charset="0"/>
              </a:rPr>
            </a:br>
            <a:r>
              <a:rPr lang="en-US" sz="1800" dirty="0">
                <a:latin typeface="Arial Rounded MT Bold" panose="020F0704030504030204" pitchFamily="34" charset="0"/>
              </a:rPr>
              <a:t>Choose new worksheet named as “Weekday Demand”- click OK</a:t>
            </a:r>
            <a:br>
              <a:rPr lang="en-US" sz="1800" dirty="0">
                <a:latin typeface="Arial Rounded MT Bold" panose="020F0704030504030204" pitchFamily="34" charset="0"/>
              </a:rPr>
            </a:br>
            <a:r>
              <a:rPr lang="en-US" sz="1800" dirty="0">
                <a:latin typeface="Arial Rounded MT Bold" panose="020F0704030504030204" pitchFamily="34" charset="0"/>
              </a:rPr>
              <a:t>Drag Weekday to Rows.</a:t>
            </a:r>
            <a:br>
              <a:rPr lang="en-US" sz="1800" dirty="0">
                <a:latin typeface="Arial Rounded MT Bold" panose="020F0704030504030204" pitchFamily="34" charset="0"/>
              </a:rPr>
            </a:br>
            <a:r>
              <a:rPr lang="en-US" sz="1800" dirty="0">
                <a:latin typeface="Arial Rounded MT Bold" panose="020F0704030504030204" pitchFamily="34" charset="0"/>
              </a:rPr>
              <a:t>Drag </a:t>
            </a:r>
            <a:r>
              <a:rPr lang="en-US" sz="1800" dirty="0" err="1">
                <a:latin typeface="Arial Rounded MT Bold" panose="020F0704030504030204" pitchFamily="34" charset="0"/>
              </a:rPr>
              <a:t>cnt</a:t>
            </a:r>
            <a:r>
              <a:rPr lang="en-US" sz="1800" dirty="0">
                <a:latin typeface="Arial Rounded MT Bold" panose="020F0704030504030204" pitchFamily="34" charset="0"/>
              </a:rPr>
              <a:t> to Values.</a:t>
            </a:r>
            <a:endParaRPr lang="en-IN" sz="1800" b="1"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E949CBF9-34F2-B02A-E250-61773DC12EA8}"/>
              </a:ext>
            </a:extLst>
          </p:cNvPr>
          <p:cNvSpPr>
            <a:spLocks noGrp="1"/>
          </p:cNvSpPr>
          <p:nvPr>
            <p:ph idx="1"/>
          </p:nvPr>
        </p:nvSpPr>
        <p:spPr>
          <a:xfrm>
            <a:off x="838200" y="2123768"/>
            <a:ext cx="10515600" cy="4053195"/>
          </a:xfrm>
        </p:spPr>
        <p:txBody>
          <a:bodyPr/>
          <a:lstStyle/>
          <a:p>
            <a:r>
              <a:rPr lang="en-US" sz="1800" dirty="0">
                <a:latin typeface="Arial Rounded MT Bold" panose="020F0704030504030204" pitchFamily="34" charset="0"/>
              </a:rPr>
              <a:t>Add a column chart to easy comparison of rental volume by day</a:t>
            </a:r>
            <a:br>
              <a:rPr lang="en-US" sz="1700" dirty="0"/>
            </a:br>
            <a:br>
              <a:rPr lang="en-US" sz="1800" b="1" dirty="0"/>
            </a:br>
            <a:br>
              <a:rPr lang="en-US" sz="1800" b="1" dirty="0"/>
            </a:br>
            <a:endParaRPr lang="en-IN" sz="1700" dirty="0"/>
          </a:p>
        </p:txBody>
      </p:sp>
      <p:pic>
        <p:nvPicPr>
          <p:cNvPr id="5" name="Picture 4">
            <a:extLst>
              <a:ext uri="{FF2B5EF4-FFF2-40B4-BE49-F238E27FC236}">
                <a16:creationId xmlns:a16="http://schemas.microsoft.com/office/drawing/2014/main" id="{16AECA48-6917-89D3-F18B-E6D34679EE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9482" y="2529502"/>
            <a:ext cx="10515599" cy="40531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595297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91D9C170-943B-2683-85FB-DA7C00B4AA0B}"/>
              </a:ext>
            </a:extLst>
          </p:cNvPr>
          <p:cNvSpPr>
            <a:spLocks noGrp="1"/>
          </p:cNvSpPr>
          <p:nvPr>
            <p:ph type="title"/>
          </p:nvPr>
        </p:nvSpPr>
        <p:spPr>
          <a:xfrm>
            <a:off x="909483" y="275303"/>
            <a:ext cx="10515600" cy="1848465"/>
          </a:xfrm>
        </p:spPr>
        <p:txBody>
          <a:bodyPr>
            <a:normAutofit/>
          </a:bodyPr>
          <a:lstStyle/>
          <a:p>
            <a:r>
              <a:rPr lang="en-US" sz="2400" b="1" dirty="0">
                <a:solidFill>
                  <a:srgbClr val="C00000"/>
                </a:solidFill>
                <a:latin typeface="Arial Rounded MT Bold" panose="020F0704030504030204" pitchFamily="34" charset="0"/>
              </a:rPr>
              <a:t>Step 7: </a:t>
            </a:r>
            <a:r>
              <a:rPr lang="en-US" sz="2400" dirty="0">
                <a:latin typeface="Arial Rounded MT Bold" panose="020F0704030504030204" pitchFamily="34" charset="0"/>
              </a:rPr>
              <a:t>Impact of Weather on Rentals</a:t>
            </a:r>
            <a:r>
              <a:rPr lang="en-US" sz="2400" b="1" dirty="0">
                <a:latin typeface="Arial Rounded MT Bold" panose="020F0704030504030204" pitchFamily="34" charset="0"/>
              </a:rPr>
              <a:t>:</a:t>
            </a:r>
            <a:br>
              <a:rPr lang="en-US" sz="2400" b="1" dirty="0">
                <a:latin typeface="Arial Rounded MT Bold" panose="020F0704030504030204" pitchFamily="34" charset="0"/>
              </a:rPr>
            </a:br>
            <a:r>
              <a:rPr lang="en-US" sz="1800" dirty="0">
                <a:latin typeface="Arial Rounded MT Bold" panose="020F0704030504030204" pitchFamily="34" charset="0"/>
              </a:rPr>
              <a:t>Go to insert &gt; PivotTable</a:t>
            </a:r>
            <a:br>
              <a:rPr lang="en-US" sz="1800" dirty="0">
                <a:latin typeface="Arial Rounded MT Bold" panose="020F0704030504030204" pitchFamily="34" charset="0"/>
              </a:rPr>
            </a:br>
            <a:r>
              <a:rPr lang="en-US" sz="1800" dirty="0">
                <a:latin typeface="Arial Rounded MT Bold" panose="020F0704030504030204" pitchFamily="34" charset="0"/>
              </a:rPr>
              <a:t>Select the table as source</a:t>
            </a:r>
            <a:br>
              <a:rPr lang="en-US" sz="1800" dirty="0">
                <a:latin typeface="Arial Rounded MT Bold" panose="020F0704030504030204" pitchFamily="34" charset="0"/>
              </a:rPr>
            </a:br>
            <a:r>
              <a:rPr lang="en-US" sz="1800" dirty="0">
                <a:latin typeface="Arial Rounded MT Bold" panose="020F0704030504030204" pitchFamily="34" charset="0"/>
              </a:rPr>
              <a:t>Choose new worksheet named as “Season Demand”- click OK</a:t>
            </a:r>
            <a:br>
              <a:rPr lang="en-US" sz="1800" dirty="0">
                <a:latin typeface="Arial Rounded MT Bold" panose="020F0704030504030204" pitchFamily="34" charset="0"/>
              </a:rPr>
            </a:br>
            <a:r>
              <a:rPr lang="en-US" sz="1800" dirty="0">
                <a:latin typeface="Arial Rounded MT Bold" panose="020F0704030504030204" pitchFamily="34" charset="0"/>
              </a:rPr>
              <a:t>Drag Season to Rows.</a:t>
            </a:r>
            <a:br>
              <a:rPr lang="en-US" sz="1800" dirty="0">
                <a:latin typeface="Arial Rounded MT Bold" panose="020F0704030504030204" pitchFamily="34" charset="0"/>
              </a:rPr>
            </a:br>
            <a:r>
              <a:rPr lang="en-US" sz="1800" dirty="0">
                <a:latin typeface="Arial Rounded MT Bold" panose="020F0704030504030204" pitchFamily="34" charset="0"/>
              </a:rPr>
              <a:t>Drag </a:t>
            </a:r>
            <a:r>
              <a:rPr lang="en-US" sz="1800" dirty="0" err="1">
                <a:latin typeface="Arial Rounded MT Bold" panose="020F0704030504030204" pitchFamily="34" charset="0"/>
              </a:rPr>
              <a:t>cnt</a:t>
            </a:r>
            <a:r>
              <a:rPr lang="en-US" sz="1800" dirty="0">
                <a:latin typeface="Arial Rounded MT Bold" panose="020F0704030504030204" pitchFamily="34" charset="0"/>
              </a:rPr>
              <a:t> to Values.</a:t>
            </a:r>
            <a:endParaRPr lang="en-IN" sz="1800" b="1" dirty="0">
              <a:latin typeface="Arial Rounded MT Bold" panose="020F0704030504030204" pitchFamily="34" charset="0"/>
            </a:endParaRPr>
          </a:p>
        </p:txBody>
      </p:sp>
      <p:sp>
        <p:nvSpPr>
          <p:cNvPr id="18" name="Content Placeholder 2">
            <a:extLst>
              <a:ext uri="{FF2B5EF4-FFF2-40B4-BE49-F238E27FC236}">
                <a16:creationId xmlns:a16="http://schemas.microsoft.com/office/drawing/2014/main" id="{C5C9EF9F-E98E-3C19-0F6A-E79FCB613A8A}"/>
              </a:ext>
            </a:extLst>
          </p:cNvPr>
          <p:cNvSpPr>
            <a:spLocks noGrp="1"/>
          </p:cNvSpPr>
          <p:nvPr>
            <p:ph idx="1"/>
          </p:nvPr>
        </p:nvSpPr>
        <p:spPr>
          <a:xfrm>
            <a:off x="838200" y="2123768"/>
            <a:ext cx="10515600" cy="4053195"/>
          </a:xfrm>
        </p:spPr>
        <p:txBody>
          <a:bodyPr/>
          <a:lstStyle/>
          <a:p>
            <a:r>
              <a:rPr lang="en-US" sz="1800" dirty="0">
                <a:latin typeface="Arial Rounded MT Bold" panose="020F0704030504030204" pitchFamily="34" charset="0"/>
              </a:rPr>
              <a:t>Add a pie chart to </a:t>
            </a:r>
            <a:r>
              <a:rPr lang="en-IN" sz="1800" dirty="0">
                <a:latin typeface="Arial Rounded MT Bold" panose="020F0704030504030204" pitchFamily="34" charset="0"/>
              </a:rPr>
              <a:t>highlights seasonal distribution</a:t>
            </a:r>
            <a:br>
              <a:rPr lang="en-US" sz="1700" dirty="0"/>
            </a:br>
            <a:br>
              <a:rPr lang="en-US" sz="1800" b="1" dirty="0"/>
            </a:br>
            <a:br>
              <a:rPr lang="en-US" sz="1800" b="1" dirty="0"/>
            </a:br>
            <a:endParaRPr lang="en-IN" sz="1700" dirty="0"/>
          </a:p>
        </p:txBody>
      </p:sp>
      <p:pic>
        <p:nvPicPr>
          <p:cNvPr id="25" name="Picture 24">
            <a:extLst>
              <a:ext uri="{FF2B5EF4-FFF2-40B4-BE49-F238E27FC236}">
                <a16:creationId xmlns:a16="http://schemas.microsoft.com/office/drawing/2014/main" id="{5502298D-26AF-3261-507A-C33E15CB77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529502"/>
            <a:ext cx="10586883" cy="40531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5325843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FA3B3-6FB2-0C63-A706-045EFE93C518}"/>
              </a:ext>
            </a:extLst>
          </p:cNvPr>
          <p:cNvSpPr txBox="1">
            <a:spLocks/>
          </p:cNvSpPr>
          <p:nvPr/>
        </p:nvSpPr>
        <p:spPr>
          <a:xfrm>
            <a:off x="838200" y="275303"/>
            <a:ext cx="10586883" cy="184846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solidFill>
                  <a:srgbClr val="C00000"/>
                </a:solidFill>
                <a:latin typeface="Arial Rounded MT Bold" panose="020F0704030504030204" pitchFamily="34" charset="0"/>
              </a:rPr>
              <a:t>Step 8: </a:t>
            </a:r>
            <a:r>
              <a:rPr lang="en-US" sz="2400" dirty="0">
                <a:latin typeface="Arial Rounded MT Bold" panose="020F0704030504030204" pitchFamily="34" charset="0"/>
              </a:rPr>
              <a:t>Impact of Weather on Rentals</a:t>
            </a:r>
            <a:r>
              <a:rPr lang="en-US" sz="2400" b="1" dirty="0">
                <a:latin typeface="Arial Rounded MT Bold" panose="020F0704030504030204" pitchFamily="34" charset="0"/>
              </a:rPr>
              <a:t>:</a:t>
            </a:r>
            <a:br>
              <a:rPr lang="en-US" sz="2400" b="1" dirty="0">
                <a:latin typeface="Arial Rounded MT Bold" panose="020F0704030504030204" pitchFamily="34" charset="0"/>
              </a:rPr>
            </a:br>
            <a:r>
              <a:rPr lang="en-US" sz="1800" dirty="0">
                <a:latin typeface="Arial Rounded MT Bold" panose="020F0704030504030204" pitchFamily="34" charset="0"/>
              </a:rPr>
              <a:t>Go to insert &gt; PivotTable</a:t>
            </a:r>
            <a:br>
              <a:rPr lang="en-US" sz="1800" dirty="0">
                <a:latin typeface="Arial Rounded MT Bold" panose="020F0704030504030204" pitchFamily="34" charset="0"/>
              </a:rPr>
            </a:br>
            <a:r>
              <a:rPr lang="en-US" sz="1800" dirty="0">
                <a:latin typeface="Arial Rounded MT Bold" panose="020F0704030504030204" pitchFamily="34" charset="0"/>
              </a:rPr>
              <a:t>Select the table as source</a:t>
            </a:r>
            <a:br>
              <a:rPr lang="en-US" sz="1800" dirty="0">
                <a:latin typeface="Arial Rounded MT Bold" panose="020F0704030504030204" pitchFamily="34" charset="0"/>
              </a:rPr>
            </a:br>
            <a:r>
              <a:rPr lang="en-US" sz="1800" dirty="0">
                <a:latin typeface="Arial Rounded MT Bold" panose="020F0704030504030204" pitchFamily="34" charset="0"/>
              </a:rPr>
              <a:t>Choose new worksheet named as </a:t>
            </a:r>
            <a:r>
              <a:rPr lang="en-IN" sz="1800" dirty="0">
                <a:latin typeface="Arial Rounded MT Bold" panose="020F0704030504030204" pitchFamily="34" charset="0"/>
              </a:rPr>
              <a:t>“Average Rentals by Humidity” </a:t>
            </a:r>
            <a:r>
              <a:rPr lang="en-US" sz="1800" dirty="0">
                <a:latin typeface="Arial Rounded MT Bold" panose="020F0704030504030204" pitchFamily="34" charset="0"/>
              </a:rPr>
              <a:t>- click OK</a:t>
            </a:r>
            <a:br>
              <a:rPr lang="en-US" sz="1800" dirty="0">
                <a:latin typeface="Arial Rounded MT Bold" panose="020F0704030504030204" pitchFamily="34" charset="0"/>
              </a:rPr>
            </a:br>
            <a:r>
              <a:rPr lang="en-US" sz="1800" dirty="0">
                <a:latin typeface="Arial Rounded MT Bold" panose="020F0704030504030204" pitchFamily="34" charset="0"/>
              </a:rPr>
              <a:t>Drag Hum to Rows.</a:t>
            </a:r>
            <a:br>
              <a:rPr lang="en-US" sz="1800" dirty="0">
                <a:latin typeface="Arial Rounded MT Bold" panose="020F0704030504030204" pitchFamily="34" charset="0"/>
              </a:rPr>
            </a:br>
            <a:r>
              <a:rPr lang="en-US" sz="1800" dirty="0">
                <a:latin typeface="Arial Rounded MT Bold" panose="020F0704030504030204" pitchFamily="34" charset="0"/>
              </a:rPr>
              <a:t>Drag Average of </a:t>
            </a:r>
            <a:r>
              <a:rPr lang="en-US" sz="1800" dirty="0" err="1">
                <a:latin typeface="Arial Rounded MT Bold" panose="020F0704030504030204" pitchFamily="34" charset="0"/>
              </a:rPr>
              <a:t>cnt</a:t>
            </a:r>
            <a:r>
              <a:rPr lang="en-US" sz="1800" dirty="0">
                <a:latin typeface="Arial Rounded MT Bold" panose="020F0704030504030204" pitchFamily="34" charset="0"/>
              </a:rPr>
              <a:t> to Values.</a:t>
            </a:r>
            <a:endParaRPr lang="en-IN" sz="1800" b="1"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ED0CDA65-C85E-E675-C7DF-E0CD9C68779C}"/>
              </a:ext>
            </a:extLst>
          </p:cNvPr>
          <p:cNvSpPr txBox="1">
            <a:spLocks/>
          </p:cNvSpPr>
          <p:nvPr/>
        </p:nvSpPr>
        <p:spPr>
          <a:xfrm>
            <a:off x="838200" y="2123768"/>
            <a:ext cx="10515600" cy="4053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latin typeface="Arial Rounded MT Bold" panose="020F0704030504030204" pitchFamily="34" charset="0"/>
              </a:rPr>
              <a:t>Add a Line chart to shows how rentals change with weather variables</a:t>
            </a:r>
            <a:br>
              <a:rPr lang="en-US" sz="1700" dirty="0"/>
            </a:br>
            <a:br>
              <a:rPr lang="en-US" sz="1800" b="1" dirty="0"/>
            </a:br>
            <a:br>
              <a:rPr lang="en-US" sz="1800" b="1" dirty="0"/>
            </a:br>
            <a:endParaRPr lang="en-IN" sz="1700" dirty="0"/>
          </a:p>
        </p:txBody>
      </p:sp>
      <p:pic>
        <p:nvPicPr>
          <p:cNvPr id="6" name="Picture 5">
            <a:extLst>
              <a:ext uri="{FF2B5EF4-FFF2-40B4-BE49-F238E27FC236}">
                <a16:creationId xmlns:a16="http://schemas.microsoft.com/office/drawing/2014/main" id="{5B3C995F-6A23-385D-DBE6-FE1584A15C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529502"/>
            <a:ext cx="10586882" cy="40531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026079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ED301-DBA9-C4A6-4D87-64F336016736}"/>
              </a:ext>
            </a:extLst>
          </p:cNvPr>
          <p:cNvSpPr txBox="1">
            <a:spLocks/>
          </p:cNvSpPr>
          <p:nvPr/>
        </p:nvSpPr>
        <p:spPr>
          <a:xfrm>
            <a:off x="838200" y="275303"/>
            <a:ext cx="10586883" cy="184846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solidFill>
                  <a:srgbClr val="C00000"/>
                </a:solidFill>
                <a:latin typeface="Arial Rounded MT Bold" panose="020F0704030504030204" pitchFamily="34" charset="0"/>
              </a:rPr>
              <a:t>Step 9: </a:t>
            </a:r>
            <a:r>
              <a:rPr lang="en-US" sz="2400" dirty="0">
                <a:latin typeface="Arial Rounded MT Bold" panose="020F0704030504030204" pitchFamily="34" charset="0"/>
              </a:rPr>
              <a:t>Impact of Weather on Rentals</a:t>
            </a:r>
            <a:r>
              <a:rPr lang="en-US" sz="2400" b="1" dirty="0">
                <a:latin typeface="Arial Rounded MT Bold" panose="020F0704030504030204" pitchFamily="34" charset="0"/>
              </a:rPr>
              <a:t>:</a:t>
            </a:r>
            <a:br>
              <a:rPr lang="en-US" sz="2400" b="1" dirty="0">
                <a:latin typeface="Arial Rounded MT Bold" panose="020F0704030504030204" pitchFamily="34" charset="0"/>
              </a:rPr>
            </a:br>
            <a:r>
              <a:rPr lang="en-US" sz="1800" dirty="0">
                <a:latin typeface="Arial Rounded MT Bold" panose="020F0704030504030204" pitchFamily="34" charset="0"/>
              </a:rPr>
              <a:t>Go to insert &gt; PivotTable</a:t>
            </a:r>
            <a:br>
              <a:rPr lang="en-US" sz="1800" dirty="0">
                <a:latin typeface="Arial Rounded MT Bold" panose="020F0704030504030204" pitchFamily="34" charset="0"/>
              </a:rPr>
            </a:br>
            <a:r>
              <a:rPr lang="en-US" sz="1800" dirty="0">
                <a:latin typeface="Arial Rounded MT Bold" panose="020F0704030504030204" pitchFamily="34" charset="0"/>
              </a:rPr>
              <a:t>Select the table as source</a:t>
            </a:r>
            <a:br>
              <a:rPr lang="en-US" sz="1800" dirty="0">
                <a:latin typeface="Arial Rounded MT Bold" panose="020F0704030504030204" pitchFamily="34" charset="0"/>
              </a:rPr>
            </a:br>
            <a:r>
              <a:rPr lang="en-US" sz="1800" dirty="0">
                <a:latin typeface="Arial Rounded MT Bold" panose="020F0704030504030204" pitchFamily="34" charset="0"/>
              </a:rPr>
              <a:t>Choose new worksheet named as </a:t>
            </a:r>
            <a:r>
              <a:rPr lang="en-IN" sz="1800" dirty="0">
                <a:latin typeface="Arial Rounded MT Bold" panose="020F0704030504030204" pitchFamily="34" charset="0"/>
              </a:rPr>
              <a:t>“Average Rentals by Windspeed” </a:t>
            </a:r>
            <a:r>
              <a:rPr lang="en-US" sz="1800" dirty="0">
                <a:latin typeface="Arial Rounded MT Bold" panose="020F0704030504030204" pitchFamily="34" charset="0"/>
              </a:rPr>
              <a:t>- click OK</a:t>
            </a:r>
            <a:br>
              <a:rPr lang="en-US" sz="1800" dirty="0">
                <a:latin typeface="Arial Rounded MT Bold" panose="020F0704030504030204" pitchFamily="34" charset="0"/>
              </a:rPr>
            </a:br>
            <a:r>
              <a:rPr lang="en-US" sz="1800" dirty="0">
                <a:latin typeface="Arial Rounded MT Bold" panose="020F0704030504030204" pitchFamily="34" charset="0"/>
              </a:rPr>
              <a:t>Drag Windspeed to Rows.</a:t>
            </a:r>
            <a:br>
              <a:rPr lang="en-US" sz="1800" dirty="0">
                <a:latin typeface="Arial Rounded MT Bold" panose="020F0704030504030204" pitchFamily="34" charset="0"/>
              </a:rPr>
            </a:br>
            <a:r>
              <a:rPr lang="en-US" sz="1800" dirty="0">
                <a:latin typeface="Arial Rounded MT Bold" panose="020F0704030504030204" pitchFamily="34" charset="0"/>
              </a:rPr>
              <a:t>Drag Average of </a:t>
            </a:r>
            <a:r>
              <a:rPr lang="en-US" sz="1800" dirty="0" err="1">
                <a:latin typeface="Arial Rounded MT Bold" panose="020F0704030504030204" pitchFamily="34" charset="0"/>
              </a:rPr>
              <a:t>cnt</a:t>
            </a:r>
            <a:r>
              <a:rPr lang="en-US" sz="1800" dirty="0">
                <a:latin typeface="Arial Rounded MT Bold" panose="020F0704030504030204" pitchFamily="34" charset="0"/>
              </a:rPr>
              <a:t> to Values.</a:t>
            </a:r>
            <a:endParaRPr lang="en-IN" sz="1800" b="1"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F66E9F5B-1988-DA4D-FC99-E98DCA14BC5B}"/>
              </a:ext>
            </a:extLst>
          </p:cNvPr>
          <p:cNvSpPr txBox="1">
            <a:spLocks/>
          </p:cNvSpPr>
          <p:nvPr/>
        </p:nvSpPr>
        <p:spPr>
          <a:xfrm>
            <a:off x="838200" y="2123768"/>
            <a:ext cx="10515600" cy="4053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latin typeface="Arial Rounded MT Bold" panose="020F0704030504030204" pitchFamily="34" charset="0"/>
              </a:rPr>
              <a:t>Add a Line chart to shows how rentals change with weather variables</a:t>
            </a:r>
            <a:br>
              <a:rPr lang="en-US" sz="1700" dirty="0"/>
            </a:br>
            <a:br>
              <a:rPr lang="en-US" sz="1800" b="1" dirty="0"/>
            </a:br>
            <a:br>
              <a:rPr lang="en-US" sz="1800" b="1" dirty="0"/>
            </a:br>
            <a:endParaRPr lang="en-IN" sz="1700" dirty="0"/>
          </a:p>
        </p:txBody>
      </p:sp>
      <p:pic>
        <p:nvPicPr>
          <p:cNvPr id="6" name="Picture 5">
            <a:extLst>
              <a:ext uri="{FF2B5EF4-FFF2-40B4-BE49-F238E27FC236}">
                <a16:creationId xmlns:a16="http://schemas.microsoft.com/office/drawing/2014/main" id="{E9CDBDBF-AADB-F785-3FB0-1FC397B991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2529503"/>
            <a:ext cx="10586883" cy="40531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440377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92A01-99C7-E83F-21B1-DB565D8099E3}"/>
              </a:ext>
            </a:extLst>
          </p:cNvPr>
          <p:cNvSpPr txBox="1">
            <a:spLocks/>
          </p:cNvSpPr>
          <p:nvPr/>
        </p:nvSpPr>
        <p:spPr>
          <a:xfrm>
            <a:off x="838200" y="275303"/>
            <a:ext cx="10586883" cy="184846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solidFill>
                  <a:srgbClr val="C00000"/>
                </a:solidFill>
                <a:latin typeface="Arial Rounded MT Bold" panose="020F0704030504030204" pitchFamily="34" charset="0"/>
              </a:rPr>
              <a:t>Step 10: </a:t>
            </a:r>
            <a:r>
              <a:rPr lang="en-US" sz="2400" dirty="0">
                <a:latin typeface="Arial Rounded MT Bold" panose="020F0704030504030204" pitchFamily="34" charset="0"/>
              </a:rPr>
              <a:t>Impact of Weather on Rentals</a:t>
            </a:r>
            <a:r>
              <a:rPr lang="en-US" sz="2400" b="1" dirty="0">
                <a:latin typeface="Arial Rounded MT Bold" panose="020F0704030504030204" pitchFamily="34" charset="0"/>
              </a:rPr>
              <a:t>:</a:t>
            </a:r>
            <a:br>
              <a:rPr lang="en-US" sz="2400" b="1" dirty="0">
                <a:latin typeface="Arial Rounded MT Bold" panose="020F0704030504030204" pitchFamily="34" charset="0"/>
              </a:rPr>
            </a:br>
            <a:r>
              <a:rPr lang="en-US" sz="1800" dirty="0">
                <a:latin typeface="Arial Rounded MT Bold" panose="020F0704030504030204" pitchFamily="34" charset="0"/>
              </a:rPr>
              <a:t>Go to insert &gt; PivotTable</a:t>
            </a:r>
            <a:br>
              <a:rPr lang="en-US" sz="1800" dirty="0">
                <a:latin typeface="Arial Rounded MT Bold" panose="020F0704030504030204" pitchFamily="34" charset="0"/>
              </a:rPr>
            </a:br>
            <a:r>
              <a:rPr lang="en-US" sz="1800" dirty="0">
                <a:latin typeface="Arial Rounded MT Bold" panose="020F0704030504030204" pitchFamily="34" charset="0"/>
              </a:rPr>
              <a:t>Select the table as source</a:t>
            </a:r>
            <a:br>
              <a:rPr lang="en-US" sz="1800" dirty="0">
                <a:latin typeface="Arial Rounded MT Bold" panose="020F0704030504030204" pitchFamily="34" charset="0"/>
              </a:rPr>
            </a:br>
            <a:r>
              <a:rPr lang="en-US" sz="1800" dirty="0">
                <a:latin typeface="Arial Rounded MT Bold" panose="020F0704030504030204" pitchFamily="34" charset="0"/>
              </a:rPr>
              <a:t>Choose new worksheet named as </a:t>
            </a:r>
            <a:r>
              <a:rPr lang="en-IN" sz="1800" dirty="0">
                <a:latin typeface="Arial Rounded MT Bold" panose="020F0704030504030204" pitchFamily="34" charset="0"/>
              </a:rPr>
              <a:t>“User Type Breakdown by Hour” </a:t>
            </a:r>
            <a:r>
              <a:rPr lang="en-US" sz="1800" dirty="0">
                <a:latin typeface="Arial Rounded MT Bold" panose="020F0704030504030204" pitchFamily="34" charset="0"/>
              </a:rPr>
              <a:t>- click OK</a:t>
            </a:r>
            <a:br>
              <a:rPr lang="en-US" sz="1800" dirty="0">
                <a:latin typeface="Arial Rounded MT Bold" panose="020F0704030504030204" pitchFamily="34" charset="0"/>
              </a:rPr>
            </a:br>
            <a:r>
              <a:rPr lang="en-US" sz="1800" dirty="0">
                <a:latin typeface="Arial Rounded MT Bold" panose="020F0704030504030204" pitchFamily="34" charset="0"/>
              </a:rPr>
              <a:t>Drag </a:t>
            </a:r>
            <a:r>
              <a:rPr lang="en-US" sz="1800" dirty="0" err="1">
                <a:latin typeface="Arial Rounded MT Bold" panose="020F0704030504030204" pitchFamily="34" charset="0"/>
              </a:rPr>
              <a:t>Hr</a:t>
            </a:r>
            <a:r>
              <a:rPr lang="en-US" sz="1800" dirty="0">
                <a:latin typeface="Arial Rounded MT Bold" panose="020F0704030504030204" pitchFamily="34" charset="0"/>
              </a:rPr>
              <a:t> to Rows.</a:t>
            </a:r>
            <a:br>
              <a:rPr lang="en-US" sz="1800" dirty="0">
                <a:latin typeface="Arial Rounded MT Bold" panose="020F0704030504030204" pitchFamily="34" charset="0"/>
              </a:rPr>
            </a:br>
            <a:r>
              <a:rPr lang="en-US" sz="1800" dirty="0">
                <a:latin typeface="Arial Rounded MT Bold" panose="020F0704030504030204" pitchFamily="34" charset="0"/>
              </a:rPr>
              <a:t>Drag sum of casual and sum of registered to Values.</a:t>
            </a:r>
            <a:endParaRPr lang="en-IN" sz="1800" b="1"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ED01562E-B3C8-9940-DA61-E17A01F48E33}"/>
              </a:ext>
            </a:extLst>
          </p:cNvPr>
          <p:cNvSpPr txBox="1">
            <a:spLocks/>
          </p:cNvSpPr>
          <p:nvPr/>
        </p:nvSpPr>
        <p:spPr>
          <a:xfrm>
            <a:off x="838200" y="2123768"/>
            <a:ext cx="10515600" cy="4053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latin typeface="Arial Rounded MT Bold" panose="020F0704030504030204" pitchFamily="34" charset="0"/>
              </a:rPr>
              <a:t>Add a stacked column chart to compares casual vs registered users' side by side</a:t>
            </a:r>
            <a:br>
              <a:rPr lang="en-US" sz="1800" b="1" dirty="0"/>
            </a:br>
            <a:endParaRPr lang="en-IN" sz="1700" dirty="0"/>
          </a:p>
        </p:txBody>
      </p:sp>
      <p:pic>
        <p:nvPicPr>
          <p:cNvPr id="6" name="Picture 5">
            <a:extLst>
              <a:ext uri="{FF2B5EF4-FFF2-40B4-BE49-F238E27FC236}">
                <a16:creationId xmlns:a16="http://schemas.microsoft.com/office/drawing/2014/main" id="{5AD37D32-1F13-BCDF-28D4-730814D3E6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529504"/>
            <a:ext cx="10586883" cy="405319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Arrow: Right 6">
            <a:extLst>
              <a:ext uri="{FF2B5EF4-FFF2-40B4-BE49-F238E27FC236}">
                <a16:creationId xmlns:a16="http://schemas.microsoft.com/office/drawing/2014/main" id="{D90340E5-1892-48C6-D3A7-4D14ABF50518}"/>
              </a:ext>
            </a:extLst>
          </p:cNvPr>
          <p:cNvSpPr/>
          <p:nvPr/>
        </p:nvSpPr>
        <p:spPr>
          <a:xfrm>
            <a:off x="0" y="275303"/>
            <a:ext cx="914400" cy="405734"/>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063049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228F8-C659-0B6A-3EAD-3A26001B354B}"/>
              </a:ext>
            </a:extLst>
          </p:cNvPr>
          <p:cNvSpPr txBox="1">
            <a:spLocks/>
          </p:cNvSpPr>
          <p:nvPr/>
        </p:nvSpPr>
        <p:spPr>
          <a:xfrm>
            <a:off x="838200" y="275303"/>
            <a:ext cx="10586883" cy="184846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solidFill>
                  <a:srgbClr val="C00000"/>
                </a:solidFill>
                <a:latin typeface="Arial Rounded MT Bold" panose="020F0704030504030204" pitchFamily="34" charset="0"/>
              </a:rPr>
              <a:t>Step 11: </a:t>
            </a:r>
            <a:r>
              <a:rPr lang="en-US" sz="2400" dirty="0">
                <a:latin typeface="Arial Rounded MT Bold" panose="020F0704030504030204" pitchFamily="34" charset="0"/>
              </a:rPr>
              <a:t>Impact of Weather on Rentals</a:t>
            </a:r>
            <a:r>
              <a:rPr lang="en-US" sz="2400" b="1" dirty="0">
                <a:latin typeface="Arial Rounded MT Bold" panose="020F0704030504030204" pitchFamily="34" charset="0"/>
              </a:rPr>
              <a:t>:</a:t>
            </a:r>
            <a:br>
              <a:rPr lang="en-US" sz="2400" b="1" dirty="0">
                <a:latin typeface="Arial Rounded MT Bold" panose="020F0704030504030204" pitchFamily="34" charset="0"/>
              </a:rPr>
            </a:br>
            <a:r>
              <a:rPr lang="en-US" sz="1800" dirty="0">
                <a:latin typeface="Arial Rounded MT Bold" panose="020F0704030504030204" pitchFamily="34" charset="0"/>
              </a:rPr>
              <a:t>Go to insert &gt; PivotTable</a:t>
            </a:r>
            <a:br>
              <a:rPr lang="en-US" sz="1800" dirty="0">
                <a:latin typeface="Arial Rounded MT Bold" panose="020F0704030504030204" pitchFamily="34" charset="0"/>
              </a:rPr>
            </a:br>
            <a:r>
              <a:rPr lang="en-US" sz="1800" dirty="0">
                <a:latin typeface="Arial Rounded MT Bold" panose="020F0704030504030204" pitchFamily="34" charset="0"/>
              </a:rPr>
              <a:t>Select the table as source</a:t>
            </a:r>
            <a:br>
              <a:rPr lang="en-US" sz="1800" dirty="0">
                <a:latin typeface="Arial Rounded MT Bold" panose="020F0704030504030204" pitchFamily="34" charset="0"/>
              </a:rPr>
            </a:br>
            <a:r>
              <a:rPr lang="en-US" sz="1800" dirty="0">
                <a:latin typeface="Arial Rounded MT Bold" panose="020F0704030504030204" pitchFamily="34" charset="0"/>
              </a:rPr>
              <a:t>Choose new worksheet named as “</a:t>
            </a:r>
            <a:r>
              <a:rPr lang="en-IN" sz="1800" dirty="0">
                <a:latin typeface="Arial Rounded MT Bold" panose="020F0704030504030204" pitchFamily="34" charset="0"/>
              </a:rPr>
              <a:t>Holiday vs Non-Holiday”</a:t>
            </a:r>
            <a:r>
              <a:rPr lang="en-US" sz="1800" dirty="0">
                <a:latin typeface="Arial Rounded MT Bold" panose="020F0704030504030204" pitchFamily="34" charset="0"/>
              </a:rPr>
              <a:t>- click OK</a:t>
            </a:r>
            <a:br>
              <a:rPr lang="en-US" sz="1800" dirty="0">
                <a:latin typeface="Arial Rounded MT Bold" panose="020F0704030504030204" pitchFamily="34" charset="0"/>
              </a:rPr>
            </a:br>
            <a:r>
              <a:rPr lang="en-US" sz="1800" dirty="0">
                <a:latin typeface="Arial Rounded MT Bold" panose="020F0704030504030204" pitchFamily="34" charset="0"/>
              </a:rPr>
              <a:t>Drag Holiday to Rows.</a:t>
            </a:r>
            <a:br>
              <a:rPr lang="en-US" sz="1800" dirty="0">
                <a:latin typeface="Arial Rounded MT Bold" panose="020F0704030504030204" pitchFamily="34" charset="0"/>
              </a:rPr>
            </a:br>
            <a:r>
              <a:rPr lang="en-US" sz="1800" dirty="0">
                <a:latin typeface="Arial Rounded MT Bold" panose="020F0704030504030204" pitchFamily="34" charset="0"/>
              </a:rPr>
              <a:t>Drag sum of </a:t>
            </a:r>
            <a:r>
              <a:rPr lang="en-US" sz="1800" dirty="0" err="1">
                <a:latin typeface="Arial Rounded MT Bold" panose="020F0704030504030204" pitchFamily="34" charset="0"/>
              </a:rPr>
              <a:t>cnt</a:t>
            </a:r>
            <a:r>
              <a:rPr lang="en-US" sz="1800" dirty="0">
                <a:latin typeface="Arial Rounded MT Bold" panose="020F0704030504030204" pitchFamily="34" charset="0"/>
              </a:rPr>
              <a:t>, sum of casual and sum of registered to Values.</a:t>
            </a:r>
            <a:endParaRPr lang="en-IN" sz="1800" b="1"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E56FB012-2A34-BD0D-1347-6A12DF5A6FB7}"/>
              </a:ext>
            </a:extLst>
          </p:cNvPr>
          <p:cNvSpPr txBox="1">
            <a:spLocks/>
          </p:cNvSpPr>
          <p:nvPr/>
        </p:nvSpPr>
        <p:spPr>
          <a:xfrm>
            <a:off x="838200" y="2123768"/>
            <a:ext cx="10515600" cy="4053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latin typeface="Arial Rounded MT Bold" panose="020F0704030504030204" pitchFamily="34" charset="0"/>
              </a:rPr>
              <a:t>Add a clustered bar chart to contrasts demand across holiday status</a:t>
            </a:r>
            <a:br>
              <a:rPr lang="en-US" sz="1800" b="1" dirty="0"/>
            </a:br>
            <a:endParaRPr lang="en-IN" sz="1700" dirty="0"/>
          </a:p>
        </p:txBody>
      </p:sp>
      <p:pic>
        <p:nvPicPr>
          <p:cNvPr id="6" name="Picture 5">
            <a:extLst>
              <a:ext uri="{FF2B5EF4-FFF2-40B4-BE49-F238E27FC236}">
                <a16:creationId xmlns:a16="http://schemas.microsoft.com/office/drawing/2014/main" id="{DBC5645D-73B9-8423-3DAC-A68E88FB6A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529502"/>
            <a:ext cx="10586883" cy="40531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Arrow: Right 6">
            <a:extLst>
              <a:ext uri="{FF2B5EF4-FFF2-40B4-BE49-F238E27FC236}">
                <a16:creationId xmlns:a16="http://schemas.microsoft.com/office/drawing/2014/main" id="{7049E8FC-5C6C-AE1C-6363-624F13DDF7D6}"/>
              </a:ext>
            </a:extLst>
          </p:cNvPr>
          <p:cNvSpPr/>
          <p:nvPr/>
        </p:nvSpPr>
        <p:spPr>
          <a:xfrm>
            <a:off x="0" y="275303"/>
            <a:ext cx="914400" cy="405734"/>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124171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219F6-67CF-4205-0F78-E41C28DAF244}"/>
              </a:ext>
            </a:extLst>
          </p:cNvPr>
          <p:cNvSpPr txBox="1">
            <a:spLocks/>
          </p:cNvSpPr>
          <p:nvPr/>
        </p:nvSpPr>
        <p:spPr>
          <a:xfrm>
            <a:off x="838200" y="275303"/>
            <a:ext cx="10586883" cy="184846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solidFill>
                  <a:srgbClr val="C00000"/>
                </a:solidFill>
                <a:latin typeface="Arial Rounded MT Bold" panose="020F0704030504030204" pitchFamily="34" charset="0"/>
              </a:rPr>
              <a:t>Step 12: </a:t>
            </a:r>
            <a:r>
              <a:rPr lang="en-US" sz="2400" dirty="0">
                <a:latin typeface="Arial Rounded MT Bold" panose="020F0704030504030204" pitchFamily="34" charset="0"/>
              </a:rPr>
              <a:t>Impact of Weather on Rentals</a:t>
            </a:r>
            <a:r>
              <a:rPr lang="en-US" sz="2400" b="1" dirty="0">
                <a:latin typeface="Arial Rounded MT Bold" panose="020F0704030504030204" pitchFamily="34" charset="0"/>
              </a:rPr>
              <a:t>:</a:t>
            </a:r>
            <a:br>
              <a:rPr lang="en-US" sz="2400" b="1" dirty="0">
                <a:latin typeface="Arial Rounded MT Bold" panose="020F0704030504030204" pitchFamily="34" charset="0"/>
              </a:rPr>
            </a:br>
            <a:r>
              <a:rPr lang="en-US" sz="1800" dirty="0">
                <a:latin typeface="Arial Rounded MT Bold" panose="020F0704030504030204" pitchFamily="34" charset="0"/>
              </a:rPr>
              <a:t>Go to insert &gt; PivotTable</a:t>
            </a:r>
            <a:br>
              <a:rPr lang="en-US" sz="1800" dirty="0">
                <a:latin typeface="Arial Rounded MT Bold" panose="020F0704030504030204" pitchFamily="34" charset="0"/>
              </a:rPr>
            </a:br>
            <a:r>
              <a:rPr lang="en-US" sz="1800" dirty="0">
                <a:latin typeface="Arial Rounded MT Bold" panose="020F0704030504030204" pitchFamily="34" charset="0"/>
              </a:rPr>
              <a:t>Select the table as source</a:t>
            </a:r>
            <a:br>
              <a:rPr lang="en-US" sz="1800" dirty="0">
                <a:latin typeface="Arial Rounded MT Bold" panose="020F0704030504030204" pitchFamily="34" charset="0"/>
              </a:rPr>
            </a:br>
            <a:r>
              <a:rPr lang="en-US" sz="1800" dirty="0">
                <a:latin typeface="Arial Rounded MT Bold" panose="020F0704030504030204" pitchFamily="34" charset="0"/>
              </a:rPr>
              <a:t>Choose new worksheet named as “</a:t>
            </a:r>
            <a:r>
              <a:rPr lang="en-IN" sz="1800" dirty="0">
                <a:latin typeface="Arial Rounded MT Bold" panose="020F0704030504030204" pitchFamily="34" charset="0"/>
              </a:rPr>
              <a:t>Holiday vs Non-Holiday”</a:t>
            </a:r>
            <a:r>
              <a:rPr lang="en-US" sz="1800" dirty="0">
                <a:latin typeface="Arial Rounded MT Bold" panose="020F0704030504030204" pitchFamily="34" charset="0"/>
              </a:rPr>
              <a:t>- click OK</a:t>
            </a:r>
            <a:br>
              <a:rPr lang="en-US" sz="1800" dirty="0">
                <a:latin typeface="Arial Rounded MT Bold" panose="020F0704030504030204" pitchFamily="34" charset="0"/>
              </a:rPr>
            </a:br>
            <a:r>
              <a:rPr lang="en-US" sz="1800" dirty="0">
                <a:latin typeface="Arial Rounded MT Bold" panose="020F0704030504030204" pitchFamily="34" charset="0"/>
              </a:rPr>
              <a:t>Drag Holiday to Rows.</a:t>
            </a:r>
            <a:br>
              <a:rPr lang="en-US" sz="1800" dirty="0">
                <a:latin typeface="Arial Rounded MT Bold" panose="020F0704030504030204" pitchFamily="34" charset="0"/>
              </a:rPr>
            </a:br>
            <a:r>
              <a:rPr lang="en-US" sz="1800" dirty="0">
                <a:latin typeface="Arial Rounded MT Bold" panose="020F0704030504030204" pitchFamily="34" charset="0"/>
              </a:rPr>
              <a:t>Drag sum of </a:t>
            </a:r>
            <a:r>
              <a:rPr lang="en-US" sz="1800" dirty="0" err="1">
                <a:latin typeface="Arial Rounded MT Bold" panose="020F0704030504030204" pitchFamily="34" charset="0"/>
              </a:rPr>
              <a:t>cnt</a:t>
            </a:r>
            <a:r>
              <a:rPr lang="en-US" sz="1800" dirty="0">
                <a:latin typeface="Arial Rounded MT Bold" panose="020F0704030504030204" pitchFamily="34" charset="0"/>
              </a:rPr>
              <a:t>, sum of casual and sum of registered to Values.</a:t>
            </a:r>
            <a:endParaRPr lang="en-IN" sz="1800" b="1"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63490EA2-866B-C12C-0B09-65CA9A0E14DC}"/>
              </a:ext>
            </a:extLst>
          </p:cNvPr>
          <p:cNvSpPr txBox="1">
            <a:spLocks/>
          </p:cNvSpPr>
          <p:nvPr/>
        </p:nvSpPr>
        <p:spPr>
          <a:xfrm>
            <a:off x="838200" y="2123768"/>
            <a:ext cx="10515600" cy="4053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latin typeface="Arial Rounded MT Bold" panose="020F0704030504030204" pitchFamily="34" charset="0"/>
              </a:rPr>
              <a:t>Add a clustered bar chart to contrasts demand across holiday status</a:t>
            </a:r>
            <a:br>
              <a:rPr lang="en-US" sz="1800" b="1" dirty="0"/>
            </a:br>
            <a:endParaRPr lang="en-IN" sz="1700" dirty="0"/>
          </a:p>
        </p:txBody>
      </p:sp>
      <p:pic>
        <p:nvPicPr>
          <p:cNvPr id="4" name="Picture 3">
            <a:extLst>
              <a:ext uri="{FF2B5EF4-FFF2-40B4-BE49-F238E27FC236}">
                <a16:creationId xmlns:a16="http://schemas.microsoft.com/office/drawing/2014/main" id="{629CAFA6-4208-7603-ABFB-E02C3F299A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529502"/>
            <a:ext cx="10586883" cy="40531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Arrow: Right 4">
            <a:extLst>
              <a:ext uri="{FF2B5EF4-FFF2-40B4-BE49-F238E27FC236}">
                <a16:creationId xmlns:a16="http://schemas.microsoft.com/office/drawing/2014/main" id="{65623494-2331-CBDD-E5A2-F6FF24AC5B91}"/>
              </a:ext>
            </a:extLst>
          </p:cNvPr>
          <p:cNvSpPr/>
          <p:nvPr/>
        </p:nvSpPr>
        <p:spPr>
          <a:xfrm>
            <a:off x="0" y="275303"/>
            <a:ext cx="838298" cy="442452"/>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58057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ABA67-5B38-2B75-5BBB-84924E5F3380}"/>
              </a:ext>
            </a:extLst>
          </p:cNvPr>
          <p:cNvSpPr>
            <a:spLocks noGrp="1"/>
          </p:cNvSpPr>
          <p:nvPr>
            <p:ph type="title"/>
          </p:nvPr>
        </p:nvSpPr>
        <p:spPr>
          <a:xfrm>
            <a:off x="839788" y="1514168"/>
            <a:ext cx="3932237" cy="543231"/>
          </a:xfrm>
        </p:spPr>
        <p:txBody>
          <a:bodyPr>
            <a:normAutofit/>
          </a:bodyPr>
          <a:lstStyle/>
          <a:p>
            <a:r>
              <a:rPr lang="en-IN" sz="2800" dirty="0">
                <a:latin typeface="Arial Rounded MT Bold" panose="020F0704030504030204" pitchFamily="34" charset="0"/>
              </a:rPr>
              <a:t>Problem Statement:</a:t>
            </a:r>
          </a:p>
        </p:txBody>
      </p:sp>
      <p:pic>
        <p:nvPicPr>
          <p:cNvPr id="6" name="Picture Placeholder 5">
            <a:extLst>
              <a:ext uri="{FF2B5EF4-FFF2-40B4-BE49-F238E27FC236}">
                <a16:creationId xmlns:a16="http://schemas.microsoft.com/office/drawing/2014/main" id="{D7B867E0-110A-560E-48D9-2FB18AFA2E68}"/>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5328" r="5328"/>
          <a:stretch>
            <a:fillRect/>
          </a:stretch>
        </p:blipFill>
        <p:spPr>
          <a:xfrm>
            <a:off x="5183188" y="1514168"/>
            <a:ext cx="6172200" cy="434688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 Placeholder 3">
            <a:extLst>
              <a:ext uri="{FF2B5EF4-FFF2-40B4-BE49-F238E27FC236}">
                <a16:creationId xmlns:a16="http://schemas.microsoft.com/office/drawing/2014/main" id="{4D3C266C-CF43-EBD7-95B3-BBE16B35BC70}"/>
              </a:ext>
            </a:extLst>
          </p:cNvPr>
          <p:cNvSpPr>
            <a:spLocks noGrp="1"/>
          </p:cNvSpPr>
          <p:nvPr>
            <p:ph type="body" sz="half" idx="2"/>
          </p:nvPr>
        </p:nvSpPr>
        <p:spPr>
          <a:xfrm>
            <a:off x="839788" y="2057400"/>
            <a:ext cx="3932237" cy="3803650"/>
          </a:xfrm>
        </p:spPr>
        <p:txBody>
          <a:bodyPr>
            <a:noAutofit/>
          </a:bodyPr>
          <a:lstStyle/>
          <a:p>
            <a:r>
              <a:rPr lang="en-IN" sz="2400" dirty="0">
                <a:latin typeface="Arial Rounded MT Bold" panose="020F0704030504030204" pitchFamily="34" charset="0"/>
              </a:rPr>
              <a:t>Analysing Bike sharing data helps understand how weather, time, and holidays affect bike rentals. This project uses excel skill to clean, combine and study datasets to find useful patterns that improve business planning.</a:t>
            </a:r>
          </a:p>
        </p:txBody>
      </p:sp>
      <p:sp>
        <p:nvSpPr>
          <p:cNvPr id="7" name="Arrow: Right 6">
            <a:extLst>
              <a:ext uri="{FF2B5EF4-FFF2-40B4-BE49-F238E27FC236}">
                <a16:creationId xmlns:a16="http://schemas.microsoft.com/office/drawing/2014/main" id="{3D0805FA-756A-A886-86C5-544E347C72DE}"/>
              </a:ext>
            </a:extLst>
          </p:cNvPr>
          <p:cNvSpPr/>
          <p:nvPr/>
        </p:nvSpPr>
        <p:spPr>
          <a:xfrm>
            <a:off x="127819" y="1533831"/>
            <a:ext cx="708793" cy="543231"/>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202524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42469-0AF0-2A0A-3681-F07EDEC8E002}"/>
              </a:ext>
            </a:extLst>
          </p:cNvPr>
          <p:cNvSpPr txBox="1">
            <a:spLocks/>
          </p:cNvSpPr>
          <p:nvPr/>
        </p:nvSpPr>
        <p:spPr>
          <a:xfrm>
            <a:off x="838200" y="275303"/>
            <a:ext cx="10586883" cy="904567"/>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2400" b="1" dirty="0">
              <a:solidFill>
                <a:srgbClr val="C00000"/>
              </a:solidFill>
              <a:latin typeface="Arial Rounded MT Bold" panose="020F0704030504030204" pitchFamily="34" charset="0"/>
            </a:endParaRPr>
          </a:p>
          <a:p>
            <a:r>
              <a:rPr lang="en-US" sz="2400" b="1" dirty="0">
                <a:solidFill>
                  <a:srgbClr val="C00000"/>
                </a:solidFill>
                <a:latin typeface="Arial Rounded MT Bold" panose="020F0704030504030204" pitchFamily="34" charset="0"/>
              </a:rPr>
              <a:t>Step 13: </a:t>
            </a:r>
            <a:r>
              <a:rPr lang="en-US" sz="2400" dirty="0">
                <a:latin typeface="Arial Rounded MT Bold" panose="020F0704030504030204" pitchFamily="34" charset="0"/>
              </a:rPr>
              <a:t>We add a Forecast</a:t>
            </a:r>
            <a:br>
              <a:rPr lang="en-US" sz="2400" b="1" dirty="0">
                <a:latin typeface="Arial Rounded MT Bold" panose="020F0704030504030204" pitchFamily="34" charset="0"/>
              </a:rPr>
            </a:br>
            <a:endParaRPr lang="en-IN" sz="1800" b="1"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25C78A31-3642-15F1-EFF0-EA00B82F98C7}"/>
              </a:ext>
            </a:extLst>
          </p:cNvPr>
          <p:cNvSpPr txBox="1">
            <a:spLocks/>
          </p:cNvSpPr>
          <p:nvPr/>
        </p:nvSpPr>
        <p:spPr>
          <a:xfrm>
            <a:off x="838200" y="2123768"/>
            <a:ext cx="10515600" cy="40531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br>
              <a:rPr lang="en-US" sz="1800" b="1" dirty="0"/>
            </a:br>
            <a:endParaRPr lang="en-IN" sz="1700" dirty="0"/>
          </a:p>
        </p:txBody>
      </p:sp>
      <p:pic>
        <p:nvPicPr>
          <p:cNvPr id="6" name="Picture 5">
            <a:extLst>
              <a:ext uri="{FF2B5EF4-FFF2-40B4-BE49-F238E27FC236}">
                <a16:creationId xmlns:a16="http://schemas.microsoft.com/office/drawing/2014/main" id="{925F9823-8A95-D24C-B4BB-2A7D421505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179870"/>
            <a:ext cx="10586883" cy="540282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Arrow: Right 6">
            <a:extLst>
              <a:ext uri="{FF2B5EF4-FFF2-40B4-BE49-F238E27FC236}">
                <a16:creationId xmlns:a16="http://schemas.microsoft.com/office/drawing/2014/main" id="{CDC4C3AE-91C3-2709-3A05-432E952C560E}"/>
              </a:ext>
            </a:extLst>
          </p:cNvPr>
          <p:cNvSpPr/>
          <p:nvPr/>
        </p:nvSpPr>
        <p:spPr>
          <a:xfrm>
            <a:off x="0" y="465605"/>
            <a:ext cx="838200" cy="55695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037208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1671F-9D63-48A6-D345-930B3FE0EF83}"/>
              </a:ext>
            </a:extLst>
          </p:cNvPr>
          <p:cNvSpPr txBox="1">
            <a:spLocks/>
          </p:cNvSpPr>
          <p:nvPr/>
        </p:nvSpPr>
        <p:spPr>
          <a:xfrm>
            <a:off x="838200" y="275304"/>
            <a:ext cx="10586883" cy="151416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solidFill>
                  <a:srgbClr val="C00000"/>
                </a:solidFill>
                <a:latin typeface="Arial Rounded MT Bold" panose="020F0704030504030204" pitchFamily="34" charset="0"/>
              </a:rPr>
              <a:t>Step 14: </a:t>
            </a:r>
            <a:r>
              <a:rPr lang="en-US" sz="2400" dirty="0">
                <a:latin typeface="Arial Rounded MT Bold" panose="020F0704030504030204" pitchFamily="34" charset="0"/>
              </a:rPr>
              <a:t>create KPI</a:t>
            </a:r>
            <a:br>
              <a:rPr lang="en-US" sz="2400" b="1" dirty="0">
                <a:latin typeface="Arial Rounded MT Bold" panose="020F0704030504030204" pitchFamily="34" charset="0"/>
              </a:rPr>
            </a:br>
            <a:r>
              <a:rPr lang="en-US" sz="1800" dirty="0">
                <a:latin typeface="Arial Rounded MT Bold" panose="020F0704030504030204" pitchFamily="34" charset="0"/>
              </a:rPr>
              <a:t>Go to insert &gt; PivotTable</a:t>
            </a:r>
            <a:br>
              <a:rPr lang="en-US" sz="1800" dirty="0">
                <a:latin typeface="Arial Rounded MT Bold" panose="020F0704030504030204" pitchFamily="34" charset="0"/>
              </a:rPr>
            </a:br>
            <a:r>
              <a:rPr lang="en-US" sz="1800" dirty="0">
                <a:latin typeface="Arial Rounded MT Bold" panose="020F0704030504030204" pitchFamily="34" charset="0"/>
              </a:rPr>
              <a:t>Select the table as source</a:t>
            </a:r>
            <a:br>
              <a:rPr lang="en-US" sz="1800" dirty="0">
                <a:latin typeface="Arial Rounded MT Bold" panose="020F0704030504030204" pitchFamily="34" charset="0"/>
              </a:rPr>
            </a:br>
            <a:r>
              <a:rPr lang="en-US" sz="1800" dirty="0">
                <a:latin typeface="Arial Rounded MT Bold" panose="020F0704030504030204" pitchFamily="34" charset="0"/>
              </a:rPr>
              <a:t>Choose new worksheet named as “</a:t>
            </a:r>
            <a:r>
              <a:rPr lang="en-IN" sz="1800" dirty="0">
                <a:latin typeface="Arial Rounded MT Bold" panose="020F0704030504030204" pitchFamily="34" charset="0"/>
              </a:rPr>
              <a:t>KPI”</a:t>
            </a:r>
            <a:r>
              <a:rPr lang="en-US" sz="1800" dirty="0">
                <a:latin typeface="Arial Rounded MT Bold" panose="020F0704030504030204" pitchFamily="34" charset="0"/>
              </a:rPr>
              <a:t>- click OK</a:t>
            </a:r>
            <a:br>
              <a:rPr lang="en-US" sz="1800" dirty="0">
                <a:latin typeface="Arial Rounded MT Bold" panose="020F0704030504030204" pitchFamily="34" charset="0"/>
              </a:rPr>
            </a:br>
            <a:r>
              <a:rPr lang="en-US" sz="1800" dirty="0">
                <a:latin typeface="Arial Rounded MT Bold" panose="020F0704030504030204" pitchFamily="34" charset="0"/>
              </a:rPr>
              <a:t>Drag max of </a:t>
            </a:r>
            <a:r>
              <a:rPr lang="en-US" sz="1800" dirty="0" err="1">
                <a:latin typeface="Arial Rounded MT Bold" panose="020F0704030504030204" pitchFamily="34" charset="0"/>
              </a:rPr>
              <a:t>cnt</a:t>
            </a:r>
            <a:r>
              <a:rPr lang="en-US" sz="1800" dirty="0">
                <a:latin typeface="Arial Rounded MT Bold" panose="020F0704030504030204" pitchFamily="34" charset="0"/>
              </a:rPr>
              <a:t>, average of </a:t>
            </a:r>
            <a:r>
              <a:rPr lang="en-US" sz="1800" dirty="0" err="1">
                <a:latin typeface="Arial Rounded MT Bold" panose="020F0704030504030204" pitchFamily="34" charset="0"/>
              </a:rPr>
              <a:t>cnt</a:t>
            </a:r>
            <a:r>
              <a:rPr lang="en-US" sz="1800" dirty="0">
                <a:latin typeface="Arial Rounded MT Bold" panose="020F0704030504030204" pitchFamily="34" charset="0"/>
              </a:rPr>
              <a:t> and </a:t>
            </a:r>
            <a:r>
              <a:rPr lang="en-US" sz="1800" dirty="0" err="1">
                <a:latin typeface="Arial Rounded MT Bold" panose="020F0704030504030204" pitchFamily="34" charset="0"/>
              </a:rPr>
              <a:t>stdev</a:t>
            </a:r>
            <a:r>
              <a:rPr lang="en-US" sz="1800" dirty="0">
                <a:latin typeface="Arial Rounded MT Bold" panose="020F0704030504030204" pitchFamily="34" charset="0"/>
              </a:rPr>
              <a:t> of </a:t>
            </a:r>
            <a:r>
              <a:rPr lang="en-US" sz="1800" dirty="0" err="1">
                <a:latin typeface="Arial Rounded MT Bold" panose="020F0704030504030204" pitchFamily="34" charset="0"/>
              </a:rPr>
              <a:t>cnt</a:t>
            </a:r>
            <a:r>
              <a:rPr lang="en-US" sz="1800" dirty="0">
                <a:latin typeface="Arial Rounded MT Bold" panose="020F0704030504030204" pitchFamily="34" charset="0"/>
              </a:rPr>
              <a:t> to Values.</a:t>
            </a:r>
            <a:endParaRPr lang="en-IN" sz="1800" b="1"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6E7B90C1-78FA-C477-35E4-76806139DF23}"/>
              </a:ext>
            </a:extLst>
          </p:cNvPr>
          <p:cNvSpPr txBox="1">
            <a:spLocks/>
          </p:cNvSpPr>
          <p:nvPr/>
        </p:nvSpPr>
        <p:spPr>
          <a:xfrm>
            <a:off x="838200" y="1789472"/>
            <a:ext cx="10515600" cy="438749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1400" dirty="0">
                <a:latin typeface="Arial Rounded MT Bold" panose="020F0704030504030204" pitchFamily="34" charset="0"/>
              </a:rPr>
              <a:t>=MAX(</a:t>
            </a:r>
            <a:r>
              <a:rPr lang="en-IN" sz="1400" dirty="0" err="1">
                <a:latin typeface="Arial Rounded MT Bold" panose="020F0704030504030204" pitchFamily="34" charset="0"/>
              </a:rPr>
              <a:t>cnt</a:t>
            </a:r>
            <a:r>
              <a:rPr lang="en-IN" sz="1400" dirty="0">
                <a:latin typeface="Arial Rounded MT Bold" panose="020F0704030504030204" pitchFamily="34" charset="0"/>
              </a:rPr>
              <a:t>) → Peak Demand</a:t>
            </a:r>
          </a:p>
          <a:p>
            <a:r>
              <a:rPr lang="en-IN" sz="1400" dirty="0">
                <a:latin typeface="Arial Rounded MT Bold" panose="020F0704030504030204" pitchFamily="34" charset="0"/>
              </a:rPr>
              <a:t>=AVERAGE(</a:t>
            </a:r>
            <a:r>
              <a:rPr lang="en-IN" sz="1400" dirty="0" err="1">
                <a:latin typeface="Arial Rounded MT Bold" panose="020F0704030504030204" pitchFamily="34" charset="0"/>
              </a:rPr>
              <a:t>cnt</a:t>
            </a:r>
            <a:r>
              <a:rPr lang="en-IN" sz="1400" dirty="0">
                <a:latin typeface="Arial Rounded MT Bold" panose="020F0704030504030204" pitchFamily="34" charset="0"/>
              </a:rPr>
              <a:t>) → Average Rentals</a:t>
            </a:r>
          </a:p>
          <a:p>
            <a:r>
              <a:rPr lang="en-IN" sz="1400" dirty="0">
                <a:latin typeface="Arial Rounded MT Bold" panose="020F0704030504030204" pitchFamily="34" charset="0"/>
              </a:rPr>
              <a:t>=STDEV(</a:t>
            </a:r>
            <a:r>
              <a:rPr lang="en-IN" sz="1400" dirty="0" err="1">
                <a:latin typeface="Arial Rounded MT Bold" panose="020F0704030504030204" pitchFamily="34" charset="0"/>
              </a:rPr>
              <a:t>cnt</a:t>
            </a:r>
            <a:r>
              <a:rPr lang="en-IN" sz="1400" dirty="0">
                <a:latin typeface="Arial Rounded MT Bold" panose="020F0704030504030204" pitchFamily="34" charset="0"/>
              </a:rPr>
              <a:t>) → Demand Variability</a:t>
            </a:r>
          </a:p>
          <a:p>
            <a:pPr marL="0" indent="0">
              <a:buNone/>
            </a:pPr>
            <a:endParaRPr lang="en-IN" sz="1400" dirty="0">
              <a:latin typeface="Arial Rounded MT Bold" panose="020F0704030504030204" pitchFamily="34" charset="0"/>
            </a:endParaRPr>
          </a:p>
        </p:txBody>
      </p:sp>
      <p:sp>
        <p:nvSpPr>
          <p:cNvPr id="5" name="Arrow: Right 4">
            <a:extLst>
              <a:ext uri="{FF2B5EF4-FFF2-40B4-BE49-F238E27FC236}">
                <a16:creationId xmlns:a16="http://schemas.microsoft.com/office/drawing/2014/main" id="{210FDC42-5A60-A086-62EF-291FAF4B6527}"/>
              </a:ext>
            </a:extLst>
          </p:cNvPr>
          <p:cNvSpPr/>
          <p:nvPr/>
        </p:nvSpPr>
        <p:spPr>
          <a:xfrm>
            <a:off x="0" y="275303"/>
            <a:ext cx="838298" cy="442452"/>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480ACC6E-AE57-FA61-B0A1-393FEE9724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715093"/>
            <a:ext cx="10586882" cy="386760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627604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D74C9-68F3-9439-2570-E318B8617710}"/>
              </a:ext>
            </a:extLst>
          </p:cNvPr>
          <p:cNvSpPr>
            <a:spLocks noGrp="1"/>
          </p:cNvSpPr>
          <p:nvPr>
            <p:ph type="title"/>
          </p:nvPr>
        </p:nvSpPr>
        <p:spPr/>
        <p:txBody>
          <a:bodyPr>
            <a:noAutofit/>
          </a:bodyPr>
          <a:lstStyle/>
          <a:p>
            <a:r>
              <a:rPr lang="en-US" sz="3200" b="1" dirty="0">
                <a:solidFill>
                  <a:srgbClr val="C00000"/>
                </a:solidFill>
                <a:latin typeface="Arial Rounded MT Bold" panose="020F0704030504030204" pitchFamily="34" charset="0"/>
              </a:rPr>
              <a:t>Step 15: </a:t>
            </a:r>
            <a:r>
              <a:rPr lang="en-US" sz="3200" b="1" dirty="0">
                <a:latin typeface="Arial Rounded MT Bold" panose="020F0704030504030204" pitchFamily="34" charset="0"/>
              </a:rPr>
              <a:t>After this we will start making dashboard by using all the pivot charts adding slicer and timeline</a:t>
            </a:r>
            <a:endParaRPr lang="en-IN" sz="3200" b="1" dirty="0">
              <a:latin typeface="Arial Rounded MT Bold" panose="020F0704030504030204" pitchFamily="34" charset="0"/>
            </a:endParaRPr>
          </a:p>
        </p:txBody>
      </p:sp>
      <p:pic>
        <p:nvPicPr>
          <p:cNvPr id="7" name="Content Placeholder 6">
            <a:extLst>
              <a:ext uri="{FF2B5EF4-FFF2-40B4-BE49-F238E27FC236}">
                <a16:creationId xmlns:a16="http://schemas.microsoft.com/office/drawing/2014/main" id="{8C94C390-22E0-B094-D9E9-EDC65FE487F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0688"/>
            <a:ext cx="10515600" cy="48021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Arrow: Right 7">
            <a:extLst>
              <a:ext uri="{FF2B5EF4-FFF2-40B4-BE49-F238E27FC236}">
                <a16:creationId xmlns:a16="http://schemas.microsoft.com/office/drawing/2014/main" id="{2FF857CA-1CD6-D976-56AE-D54F351FD64C}"/>
              </a:ext>
            </a:extLst>
          </p:cNvPr>
          <p:cNvSpPr/>
          <p:nvPr/>
        </p:nvSpPr>
        <p:spPr>
          <a:xfrm>
            <a:off x="0" y="365125"/>
            <a:ext cx="887460" cy="470617"/>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3091043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4ECD2-3885-7CD1-D064-08B119CA7188}"/>
              </a:ext>
            </a:extLst>
          </p:cNvPr>
          <p:cNvSpPr>
            <a:spLocks noGrp="1"/>
          </p:cNvSpPr>
          <p:nvPr>
            <p:ph type="title"/>
          </p:nvPr>
        </p:nvSpPr>
        <p:spPr/>
        <p:txBody>
          <a:bodyPr/>
          <a:lstStyle/>
          <a:p>
            <a:r>
              <a:rPr lang="en-US" b="1" dirty="0">
                <a:solidFill>
                  <a:srgbClr val="C00000"/>
                </a:solidFill>
                <a:latin typeface="Arial Rounded MT Bold" panose="020F0704030504030204" pitchFamily="34" charset="0"/>
              </a:rPr>
              <a:t>SUMMARY:</a:t>
            </a:r>
            <a:endParaRPr lang="en-IN" b="1" dirty="0">
              <a:solidFill>
                <a:srgbClr val="C00000"/>
              </a:solidFill>
              <a:latin typeface="Arial Rounded MT Bold" panose="020F0704030504030204" pitchFamily="34" charset="0"/>
            </a:endParaRPr>
          </a:p>
        </p:txBody>
      </p:sp>
      <p:sp>
        <p:nvSpPr>
          <p:cNvPr id="4" name="Rectangle 1">
            <a:extLst>
              <a:ext uri="{FF2B5EF4-FFF2-40B4-BE49-F238E27FC236}">
                <a16:creationId xmlns:a16="http://schemas.microsoft.com/office/drawing/2014/main" id="{D29351E7-BEC4-C482-2A94-91C4695C0A22}"/>
              </a:ext>
            </a:extLst>
          </p:cNvPr>
          <p:cNvSpPr>
            <a:spLocks noGrp="1" noChangeArrowheads="1"/>
          </p:cNvSpPr>
          <p:nvPr>
            <p:ph idx="1"/>
          </p:nvPr>
        </p:nvSpPr>
        <p:spPr bwMode="auto">
          <a:xfrm>
            <a:off x="742338" y="2134085"/>
            <a:ext cx="10515600"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Rounded MT Bold" panose="020F0704030504030204" pitchFamily="34" charset="0"/>
              </a:rPr>
              <a:t>Excel is used in the Bike Sharing Demand Analysis project to investigate rental trends. It is evident</a:t>
            </a:r>
            <a:r>
              <a:rPr lang="en-US" altLang="en-US" sz="2000" dirty="0">
                <a:latin typeface="Arial Rounded MT Bold" panose="020F0704030504030204" pitchFamily="34" charset="0"/>
              </a:rPr>
              <a:t> </a:t>
            </a:r>
            <a:r>
              <a:rPr kumimoji="0" lang="en-US" altLang="en-US" sz="2000" b="0" i="0" u="none" strike="noStrike" cap="none" normalizeH="0" baseline="0" dirty="0">
                <a:ln>
                  <a:noFill/>
                </a:ln>
                <a:solidFill>
                  <a:schemeClr val="tx1"/>
                </a:solidFill>
                <a:effectLst/>
                <a:latin typeface="Arial Rounded MT Bold" panose="020F0704030504030204" pitchFamily="34" charset="0"/>
              </a:rPr>
              <a:t>from KPIs, PivotTables, and an interactive dashboard that the demand for bikes is greatest in the summer and lowest in the winter. Rainy days result in a large decrease in rentals, while clear weather stimulates more rides. Commuter peaks occur between 8 AM and 6 PM, according to hourly averages, and most rides are taken by</a:t>
            </a:r>
            <a:r>
              <a:rPr lang="en-US" altLang="en-US" sz="2000" dirty="0">
                <a:latin typeface="Arial Rounded MT Bold" panose="020F0704030504030204" pitchFamily="34" charset="0"/>
              </a:rPr>
              <a:t> </a:t>
            </a:r>
            <a:r>
              <a:rPr kumimoji="0" lang="en-US" altLang="en-US" sz="2000" b="0" i="0" u="none" strike="noStrike" cap="none" normalizeH="0" baseline="0" dirty="0">
                <a:ln>
                  <a:noFill/>
                </a:ln>
                <a:solidFill>
                  <a:schemeClr val="tx1"/>
                </a:solidFill>
                <a:effectLst/>
                <a:latin typeface="Arial Rounded MT Bold" panose="020F0704030504030204" pitchFamily="34" charset="0"/>
              </a:rPr>
              <a:t>registered users. All things considered, the dashboard offers lucid, data-driven insights to comprehend and</a:t>
            </a:r>
            <a:r>
              <a:rPr lang="en-US" altLang="en-US" sz="2000" dirty="0">
                <a:latin typeface="Arial Rounded MT Bold" panose="020F0704030504030204" pitchFamily="34" charset="0"/>
              </a:rPr>
              <a:t> </a:t>
            </a:r>
            <a:r>
              <a:rPr kumimoji="0" lang="en-US" altLang="en-US" sz="2000" b="0" i="0" u="none" strike="noStrike" cap="none" normalizeH="0" baseline="0" dirty="0">
                <a:ln>
                  <a:noFill/>
                </a:ln>
                <a:solidFill>
                  <a:schemeClr val="tx1"/>
                </a:solidFill>
                <a:effectLst/>
                <a:latin typeface="Arial Rounded MT Bold" panose="020F0704030504030204" pitchFamily="34" charset="0"/>
              </a:rPr>
              <a:t>prepare for demands for bike sharing that vary according to the seasons and the weather.</a:t>
            </a:r>
          </a:p>
        </p:txBody>
      </p:sp>
    </p:spTree>
    <p:extLst>
      <p:ext uri="{BB962C8B-B14F-4D97-AF65-F5344CB8AC3E}">
        <p14:creationId xmlns:p14="http://schemas.microsoft.com/office/powerpoint/2010/main" val="37058278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6EEC835-0152-1DED-57C0-6ABC211C12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175522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74482-D3BF-8996-1D85-D8D9B0C1CA8E}"/>
              </a:ext>
            </a:extLst>
          </p:cNvPr>
          <p:cNvSpPr>
            <a:spLocks noGrp="1"/>
          </p:cNvSpPr>
          <p:nvPr>
            <p:ph type="title"/>
          </p:nvPr>
        </p:nvSpPr>
        <p:spPr>
          <a:xfrm>
            <a:off x="838200" y="816077"/>
            <a:ext cx="10515600" cy="668594"/>
          </a:xfrm>
        </p:spPr>
        <p:txBody>
          <a:bodyPr>
            <a:noAutofit/>
          </a:bodyPr>
          <a:lstStyle/>
          <a:p>
            <a:br>
              <a:rPr lang="en-IN" sz="3200" b="1" dirty="0">
                <a:solidFill>
                  <a:srgbClr val="C00000"/>
                </a:solidFill>
                <a:latin typeface="Arial Rounded MT Bold" panose="020F0704030504030204" pitchFamily="34" charset="0"/>
              </a:rPr>
            </a:br>
            <a:r>
              <a:rPr lang="en-IN" sz="3200" b="1" dirty="0">
                <a:solidFill>
                  <a:srgbClr val="C00000"/>
                </a:solidFill>
                <a:latin typeface="Arial Rounded MT Bold" panose="020F0704030504030204" pitchFamily="34" charset="0"/>
              </a:rPr>
              <a:t>Project Overview:</a:t>
            </a:r>
            <a:br>
              <a:rPr lang="en-IN" sz="3200" b="1" dirty="0">
                <a:latin typeface="Arial Rounded MT Bold" panose="020F0704030504030204" pitchFamily="34" charset="0"/>
              </a:rPr>
            </a:br>
            <a:endParaRPr lang="en-IN" sz="3200"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6C5A2DCA-91CA-DDB0-D46E-C71A4C48CAFD}"/>
              </a:ext>
            </a:extLst>
          </p:cNvPr>
          <p:cNvSpPr>
            <a:spLocks noGrp="1"/>
          </p:cNvSpPr>
          <p:nvPr>
            <p:ph idx="1"/>
          </p:nvPr>
        </p:nvSpPr>
        <p:spPr/>
        <p:txBody>
          <a:bodyPr>
            <a:normAutofit/>
          </a:bodyPr>
          <a:lstStyle/>
          <a:p>
            <a:pPr marL="0" indent="0">
              <a:buNone/>
            </a:pPr>
            <a:r>
              <a:rPr lang="en-US" b="1" dirty="0">
                <a:latin typeface="Arial Rounded MT Bold" panose="020F0704030504030204" pitchFamily="34" charset="0"/>
              </a:rPr>
              <a:t>Bike Sharing Demand Analysis Project Using Excel</a:t>
            </a:r>
          </a:p>
          <a:p>
            <a:pPr marL="0" indent="0">
              <a:buNone/>
            </a:pPr>
            <a:r>
              <a:rPr lang="en-US" sz="2400" dirty="0">
                <a:latin typeface="Arial Rounded MT Bold" panose="020F0704030504030204" pitchFamily="34" charset="0"/>
              </a:rPr>
              <a:t>In order to ascertain when and why individuals rent bikes, this research uses Excel to assess the demand for bike sharing. After being merged into a single sheet, all of the data from various sources was verified for accuracy. To distinguish between weekdays and weekends, time of day, and total users, new columns were added. Patterns in rents by weather, time, and user type were discovered using pivot tables, algorithms, and charts. The project assists in demonstrating the busiest hours, the impact of weather on demand, and the distinctions between casual and registered users. Planning and decision-making in bike-sharing systems can be enhanced by the knowledge gained from this investigation.</a:t>
            </a:r>
          </a:p>
        </p:txBody>
      </p:sp>
      <p:sp>
        <p:nvSpPr>
          <p:cNvPr id="4" name="Arrow: Right 3">
            <a:extLst>
              <a:ext uri="{FF2B5EF4-FFF2-40B4-BE49-F238E27FC236}">
                <a16:creationId xmlns:a16="http://schemas.microsoft.com/office/drawing/2014/main" id="{16DC1BDA-649C-C5E5-F72D-42B35913617E}"/>
              </a:ext>
            </a:extLst>
          </p:cNvPr>
          <p:cNvSpPr/>
          <p:nvPr/>
        </p:nvSpPr>
        <p:spPr>
          <a:xfrm>
            <a:off x="68826" y="816077"/>
            <a:ext cx="769374" cy="619433"/>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60675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30BF1-96CA-C8B4-87ED-DE350F64FC1C}"/>
              </a:ext>
            </a:extLst>
          </p:cNvPr>
          <p:cNvSpPr>
            <a:spLocks noGrp="1"/>
          </p:cNvSpPr>
          <p:nvPr>
            <p:ph type="ctrTitle"/>
          </p:nvPr>
        </p:nvSpPr>
        <p:spPr>
          <a:xfrm>
            <a:off x="1524000" y="1122363"/>
            <a:ext cx="9144000" cy="558953"/>
          </a:xfrm>
        </p:spPr>
        <p:txBody>
          <a:bodyPr>
            <a:normAutofit/>
          </a:bodyPr>
          <a:lstStyle/>
          <a:p>
            <a:pPr algn="l"/>
            <a:r>
              <a:rPr lang="en-IN" sz="3200" dirty="0">
                <a:latin typeface="Arial Rounded MT Bold" panose="020F0704030504030204" pitchFamily="34" charset="0"/>
              </a:rPr>
              <a:t>Data Descriptions:</a:t>
            </a:r>
          </a:p>
        </p:txBody>
      </p:sp>
      <p:sp>
        <p:nvSpPr>
          <p:cNvPr id="3" name="Subtitle 2">
            <a:extLst>
              <a:ext uri="{FF2B5EF4-FFF2-40B4-BE49-F238E27FC236}">
                <a16:creationId xmlns:a16="http://schemas.microsoft.com/office/drawing/2014/main" id="{55D31B8D-9F74-BC46-9921-8D86403D38F3}"/>
              </a:ext>
            </a:extLst>
          </p:cNvPr>
          <p:cNvSpPr>
            <a:spLocks noGrp="1"/>
          </p:cNvSpPr>
          <p:nvPr>
            <p:ph type="subTitle" idx="1"/>
          </p:nvPr>
        </p:nvSpPr>
        <p:spPr>
          <a:xfrm>
            <a:off x="1524000" y="1787986"/>
            <a:ext cx="9144000" cy="3469814"/>
          </a:xfrm>
        </p:spPr>
        <p:txBody>
          <a:bodyPr/>
          <a:lstStyle/>
          <a:p>
            <a:pPr marL="342900" indent="-342900" algn="l">
              <a:buFont typeface="Wingdings" panose="05000000000000000000" pitchFamily="2" charset="2"/>
              <a:buChar char="Ø"/>
            </a:pPr>
            <a:r>
              <a:rPr lang="en-IN" dirty="0">
                <a:latin typeface="Arial Rounded MT Bold" panose="020F0704030504030204" pitchFamily="34" charset="0"/>
              </a:rPr>
              <a:t>The bike sharing  data contains information about like rental from 01</a:t>
            </a:r>
            <a:r>
              <a:rPr lang="en-IN" baseline="30000" dirty="0">
                <a:latin typeface="Arial Rounded MT Bold" panose="020F0704030504030204" pitchFamily="34" charset="0"/>
              </a:rPr>
              <a:t>st</a:t>
            </a:r>
            <a:r>
              <a:rPr lang="en-IN" dirty="0">
                <a:latin typeface="Arial Rounded MT Bold" panose="020F0704030504030204" pitchFamily="34" charset="0"/>
              </a:rPr>
              <a:t> Jan to 14</a:t>
            </a:r>
            <a:r>
              <a:rPr lang="en-IN" baseline="30000" dirty="0">
                <a:latin typeface="Arial Rounded MT Bold" panose="020F0704030504030204" pitchFamily="34" charset="0"/>
              </a:rPr>
              <a:t>th</a:t>
            </a:r>
            <a:r>
              <a:rPr lang="en-IN" dirty="0">
                <a:latin typeface="Arial Rounded MT Bold" panose="020F0704030504030204" pitchFamily="34" charset="0"/>
              </a:rPr>
              <a:t> Feb 2011.</a:t>
            </a:r>
          </a:p>
          <a:p>
            <a:pPr marL="342900" indent="-342900" algn="l">
              <a:buFont typeface="Wingdings" panose="05000000000000000000" pitchFamily="2" charset="2"/>
              <a:buChar char="Ø"/>
            </a:pPr>
            <a:r>
              <a:rPr lang="en-IN" dirty="0">
                <a:latin typeface="Arial Rounded MT Bold" panose="020F0704030504030204" pitchFamily="34" charset="0"/>
              </a:rPr>
              <a:t>It contains observations of 24 columns such as date, time, day, holiday, number of bikes rented (casual, registered, count), weather conditions (temp, humidity, windspeed) and other derived factors that may influence bike rental demand.</a:t>
            </a:r>
          </a:p>
          <a:p>
            <a:pPr marL="342900" indent="-342900" algn="l">
              <a:buFont typeface="Wingdings" panose="05000000000000000000" pitchFamily="2" charset="2"/>
              <a:buChar char="Ø"/>
            </a:pPr>
            <a:r>
              <a:rPr lang="en-IN" dirty="0">
                <a:latin typeface="Arial Rounded MT Bold" panose="020F0704030504030204" pitchFamily="34" charset="0"/>
              </a:rPr>
              <a:t>The dataset contains 1001 rows and 24 columns.</a:t>
            </a:r>
          </a:p>
        </p:txBody>
      </p:sp>
      <p:sp>
        <p:nvSpPr>
          <p:cNvPr id="4" name="Arrow: Right 3">
            <a:extLst>
              <a:ext uri="{FF2B5EF4-FFF2-40B4-BE49-F238E27FC236}">
                <a16:creationId xmlns:a16="http://schemas.microsoft.com/office/drawing/2014/main" id="{F7568DF3-E523-D7D7-D50D-4A20E708D394}"/>
              </a:ext>
            </a:extLst>
          </p:cNvPr>
          <p:cNvSpPr/>
          <p:nvPr/>
        </p:nvSpPr>
        <p:spPr>
          <a:xfrm>
            <a:off x="196645" y="1012724"/>
            <a:ext cx="1258529" cy="775262"/>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39829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AB523-BEC3-CBF5-09BF-7CE9A6D1DBC2}"/>
              </a:ext>
            </a:extLst>
          </p:cNvPr>
          <p:cNvSpPr>
            <a:spLocks noGrp="1"/>
          </p:cNvSpPr>
          <p:nvPr>
            <p:ph type="ctrTitle"/>
          </p:nvPr>
        </p:nvSpPr>
        <p:spPr>
          <a:xfrm>
            <a:off x="1524000" y="1032387"/>
            <a:ext cx="9144000" cy="567813"/>
          </a:xfrm>
        </p:spPr>
        <p:txBody>
          <a:bodyPr>
            <a:noAutofit/>
          </a:bodyPr>
          <a:lstStyle/>
          <a:p>
            <a:pPr algn="l"/>
            <a:r>
              <a:rPr lang="en-IN" sz="3200" dirty="0">
                <a:latin typeface="Arial Rounded MT Bold" panose="020F0704030504030204" pitchFamily="34" charset="0"/>
              </a:rPr>
              <a:t>Bike Rental Factors that make it popular are:</a:t>
            </a:r>
          </a:p>
        </p:txBody>
      </p:sp>
      <p:sp>
        <p:nvSpPr>
          <p:cNvPr id="3" name="Subtitle 2">
            <a:extLst>
              <a:ext uri="{FF2B5EF4-FFF2-40B4-BE49-F238E27FC236}">
                <a16:creationId xmlns:a16="http://schemas.microsoft.com/office/drawing/2014/main" id="{D84319B9-5476-7813-A626-FAA7C9CC861A}"/>
              </a:ext>
            </a:extLst>
          </p:cNvPr>
          <p:cNvSpPr>
            <a:spLocks noGrp="1"/>
          </p:cNvSpPr>
          <p:nvPr>
            <p:ph type="subTitle" idx="1"/>
          </p:nvPr>
        </p:nvSpPr>
        <p:spPr>
          <a:xfrm>
            <a:off x="1524000" y="1600200"/>
            <a:ext cx="9144000" cy="3109452"/>
          </a:xfrm>
        </p:spPr>
        <p:txBody>
          <a:bodyPr/>
          <a:lstStyle/>
          <a:p>
            <a:pPr marL="514350" indent="-514350" algn="l">
              <a:buFont typeface="+mj-lt"/>
              <a:buAutoNum type="romanLcPeriod"/>
            </a:pPr>
            <a:r>
              <a:rPr lang="en-IN" dirty="0">
                <a:latin typeface="Arial Rounded MT Bold" panose="020F0704030504030204" pitchFamily="34" charset="0"/>
              </a:rPr>
              <a:t>Faster way to communicate in cities with high traffic volumes.</a:t>
            </a:r>
          </a:p>
          <a:p>
            <a:pPr marL="514350" indent="-514350" algn="l">
              <a:buFont typeface="+mj-lt"/>
              <a:buAutoNum type="romanLcPeriod"/>
            </a:pPr>
            <a:r>
              <a:rPr lang="en-IN" dirty="0">
                <a:latin typeface="Arial Rounded MT Bold" panose="020F0704030504030204" pitchFamily="34" charset="0"/>
              </a:rPr>
              <a:t>Easy access.</a:t>
            </a:r>
          </a:p>
          <a:p>
            <a:pPr marL="514350" indent="-514350" algn="l">
              <a:buFont typeface="+mj-lt"/>
              <a:buAutoNum type="romanLcPeriod"/>
            </a:pPr>
            <a:r>
              <a:rPr lang="en-IN" dirty="0">
                <a:latin typeface="Arial Rounded MT Bold" panose="020F0704030504030204" pitchFamily="34" charset="0"/>
              </a:rPr>
              <a:t>Cheaper than automobiles services.</a:t>
            </a:r>
          </a:p>
          <a:p>
            <a:pPr marL="514350" indent="-514350" algn="l">
              <a:buFont typeface="+mj-lt"/>
              <a:buAutoNum type="romanLcPeriod"/>
            </a:pPr>
            <a:r>
              <a:rPr lang="en-IN" dirty="0">
                <a:latin typeface="Arial Rounded MT Bold" panose="020F0704030504030204" pitchFamily="34" charset="0"/>
              </a:rPr>
              <a:t>Environment friendly free from pollution and no carbon footprint.</a:t>
            </a:r>
          </a:p>
          <a:p>
            <a:pPr marL="514350" indent="-514350" algn="l">
              <a:buFont typeface="+mj-lt"/>
              <a:buAutoNum type="romanLcPeriod"/>
            </a:pPr>
            <a:r>
              <a:rPr lang="en-IN" dirty="0">
                <a:latin typeface="Arial Rounded MT Bold" panose="020F0704030504030204" pitchFamily="34" charset="0"/>
              </a:rPr>
              <a:t>Promote physical action and exercise.</a:t>
            </a:r>
          </a:p>
        </p:txBody>
      </p:sp>
      <p:sp>
        <p:nvSpPr>
          <p:cNvPr id="4" name="Arrow: Right 3">
            <a:extLst>
              <a:ext uri="{FF2B5EF4-FFF2-40B4-BE49-F238E27FC236}">
                <a16:creationId xmlns:a16="http://schemas.microsoft.com/office/drawing/2014/main" id="{D97BD208-1E8E-BAA3-CCD0-4F0CF1DC2644}"/>
              </a:ext>
            </a:extLst>
          </p:cNvPr>
          <p:cNvSpPr/>
          <p:nvPr/>
        </p:nvSpPr>
        <p:spPr>
          <a:xfrm>
            <a:off x="383458" y="1032387"/>
            <a:ext cx="1022555" cy="567813"/>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77006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6B629-40E7-D440-37F3-A68D42977611}"/>
              </a:ext>
            </a:extLst>
          </p:cNvPr>
          <p:cNvSpPr txBox="1">
            <a:spLocks/>
          </p:cNvSpPr>
          <p:nvPr/>
        </p:nvSpPr>
        <p:spPr>
          <a:xfrm>
            <a:off x="838200" y="328514"/>
            <a:ext cx="10515600" cy="802195"/>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100" b="1" dirty="0">
              <a:solidFill>
                <a:srgbClr val="C00000"/>
              </a:solidFill>
              <a:latin typeface="Arial Rounded MT Bold" panose="020F0704030504030204" pitchFamily="34" charset="0"/>
            </a:endParaRPr>
          </a:p>
          <a:p>
            <a:r>
              <a:rPr lang="en-US" sz="3100" b="1" dirty="0">
                <a:solidFill>
                  <a:srgbClr val="C00000"/>
                </a:solidFill>
                <a:latin typeface="Arial Rounded MT Bold" panose="020F0704030504030204" pitchFamily="34" charset="0"/>
              </a:rPr>
              <a:t>Step-1:</a:t>
            </a:r>
            <a:r>
              <a:rPr lang="en-US" sz="3100" b="1" dirty="0">
                <a:latin typeface="Arial Rounded MT Bold" panose="020F0704030504030204" pitchFamily="34" charset="0"/>
              </a:rPr>
              <a:t> </a:t>
            </a:r>
            <a:r>
              <a:rPr lang="en-US" sz="3100" dirty="0">
                <a:latin typeface="Arial Rounded MT Bold" panose="020F0704030504030204" pitchFamily="34" charset="0"/>
              </a:rPr>
              <a:t>Load and Inspect data.</a:t>
            </a:r>
            <a:endParaRPr lang="en-IN" dirty="0"/>
          </a:p>
        </p:txBody>
      </p:sp>
      <p:sp>
        <p:nvSpPr>
          <p:cNvPr id="3" name="Rectangle 1">
            <a:extLst>
              <a:ext uri="{FF2B5EF4-FFF2-40B4-BE49-F238E27FC236}">
                <a16:creationId xmlns:a16="http://schemas.microsoft.com/office/drawing/2014/main" id="{9C28DF83-69FA-08BD-2B34-875F4D931D06}"/>
              </a:ext>
            </a:extLst>
          </p:cNvPr>
          <p:cNvSpPr txBox="1">
            <a:spLocks noChangeArrowheads="1"/>
          </p:cNvSpPr>
          <p:nvPr/>
        </p:nvSpPr>
        <p:spPr bwMode="auto">
          <a:xfrm>
            <a:off x="838200" y="1297806"/>
            <a:ext cx="1020458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0050" indent="-400050" eaLnBrk="0" fontAlgn="base" hangingPunct="0">
              <a:lnSpc>
                <a:spcPct val="100000"/>
              </a:lnSpc>
              <a:spcBef>
                <a:spcPct val="0"/>
              </a:spcBef>
              <a:spcAft>
                <a:spcPct val="0"/>
              </a:spcAft>
              <a:buFont typeface="+mj-lt"/>
              <a:buAutoNum type="romanLcPeriod"/>
            </a:pPr>
            <a:r>
              <a:rPr lang="en-US" altLang="en-US" sz="1800" dirty="0">
                <a:latin typeface="Arial Rounded MT Bold" panose="020F0704030504030204" pitchFamily="34" charset="0"/>
              </a:rPr>
              <a:t>Open all three datasets (dataset_1.xlsx,dataset_2.xlsx,dataset_2.xlsx) in Excel.</a:t>
            </a:r>
          </a:p>
          <a:p>
            <a:pPr marL="400050" indent="-400050" eaLnBrk="0" fontAlgn="base" hangingPunct="0">
              <a:lnSpc>
                <a:spcPct val="100000"/>
              </a:lnSpc>
              <a:spcBef>
                <a:spcPct val="0"/>
              </a:spcBef>
              <a:spcAft>
                <a:spcPct val="0"/>
              </a:spcAft>
              <a:buFont typeface="+mj-lt"/>
              <a:buAutoNum type="romanLcPeriod"/>
            </a:pPr>
            <a:r>
              <a:rPr lang="en-US" altLang="en-US" sz="1800" dirty="0">
                <a:latin typeface="Arial Rounded MT Bold" panose="020F0704030504030204" pitchFamily="34" charset="0"/>
              </a:rPr>
              <a:t>Check for missing values, Inconsistent column names and data types.</a:t>
            </a:r>
          </a:p>
        </p:txBody>
      </p:sp>
      <p:sp>
        <p:nvSpPr>
          <p:cNvPr id="4" name="Arrow: Right 3">
            <a:extLst>
              <a:ext uri="{FF2B5EF4-FFF2-40B4-BE49-F238E27FC236}">
                <a16:creationId xmlns:a16="http://schemas.microsoft.com/office/drawing/2014/main" id="{5D2CDE10-0527-84F2-608D-6AE9ED624544}"/>
              </a:ext>
            </a:extLst>
          </p:cNvPr>
          <p:cNvSpPr/>
          <p:nvPr/>
        </p:nvSpPr>
        <p:spPr>
          <a:xfrm>
            <a:off x="117987" y="561800"/>
            <a:ext cx="720213" cy="463568"/>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11" name="Picture 10">
            <a:extLst>
              <a:ext uri="{FF2B5EF4-FFF2-40B4-BE49-F238E27FC236}">
                <a16:creationId xmlns:a16="http://schemas.microsoft.com/office/drawing/2014/main" id="{11B7F0B3-BBB6-0C6E-00CB-4D106C1D72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025445"/>
            <a:ext cx="3704303" cy="450404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Picture 12">
            <a:extLst>
              <a:ext uri="{FF2B5EF4-FFF2-40B4-BE49-F238E27FC236}">
                <a16:creationId xmlns:a16="http://schemas.microsoft.com/office/drawing/2014/main" id="{003CFE8B-853A-92A4-3CB2-DE91BB500A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2503" y="2025445"/>
            <a:ext cx="3704303" cy="450404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5" name="Picture 14">
            <a:extLst>
              <a:ext uri="{FF2B5EF4-FFF2-40B4-BE49-F238E27FC236}">
                <a16:creationId xmlns:a16="http://schemas.microsoft.com/office/drawing/2014/main" id="{779593DA-66AC-D4B4-97AE-465CCED140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46805" y="2025445"/>
            <a:ext cx="3704303" cy="450404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03946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CF0B89-5A27-A136-763D-965489AAA6D0}"/>
              </a:ext>
            </a:extLst>
          </p:cNvPr>
          <p:cNvSpPr>
            <a:spLocks noGrp="1"/>
          </p:cNvSpPr>
          <p:nvPr>
            <p:ph idx="1"/>
          </p:nvPr>
        </p:nvSpPr>
        <p:spPr>
          <a:xfrm>
            <a:off x="876300" y="373632"/>
            <a:ext cx="10439400" cy="786574"/>
          </a:xfrm>
        </p:spPr>
        <p:txBody>
          <a:bodyPr>
            <a:normAutofit fontScale="92500" lnSpcReduction="10000"/>
          </a:bodyPr>
          <a:lstStyle/>
          <a:p>
            <a:pPr marL="0" indent="0">
              <a:buNone/>
            </a:pPr>
            <a:r>
              <a:rPr lang="en-US" sz="1800" dirty="0">
                <a:latin typeface="Arial Rounded MT Bold" panose="020F0704030504030204" pitchFamily="34" charset="0"/>
              </a:rPr>
              <a:t>ii.  In this one we are doing the fixing the data types, changing the date format, trimming the spaces and repeat all the same process in other data sheets as well.</a:t>
            </a:r>
            <a:br>
              <a:rPr lang="en-US" sz="1800" dirty="0">
                <a:latin typeface="Arial Rounded MT Bold" panose="020F0704030504030204" pitchFamily="34" charset="0"/>
              </a:rPr>
            </a:br>
            <a:r>
              <a:rPr lang="en-US" sz="1800" dirty="0">
                <a:latin typeface="Arial Rounded MT Bold" panose="020F0704030504030204" pitchFamily="34" charset="0"/>
              </a:rPr>
              <a:t> </a:t>
            </a:r>
            <a:endParaRPr lang="en-IN" sz="1800" dirty="0">
              <a:latin typeface="Arial Rounded MT Bold" panose="020F0704030504030204" pitchFamily="34" charset="0"/>
            </a:endParaRPr>
          </a:p>
        </p:txBody>
      </p:sp>
      <p:pic>
        <p:nvPicPr>
          <p:cNvPr id="7" name="Picture 6">
            <a:extLst>
              <a:ext uri="{FF2B5EF4-FFF2-40B4-BE49-F238E27FC236}">
                <a16:creationId xmlns:a16="http://schemas.microsoft.com/office/drawing/2014/main" id="{258365C7-DBB1-6F51-9A7A-520486E19D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298" y="1160206"/>
            <a:ext cx="10439401" cy="53241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Arrow: Right 7">
            <a:extLst>
              <a:ext uri="{FF2B5EF4-FFF2-40B4-BE49-F238E27FC236}">
                <a16:creationId xmlns:a16="http://schemas.microsoft.com/office/drawing/2014/main" id="{02AEA5DF-14F9-7E1F-84E3-F2E84236448B}"/>
              </a:ext>
            </a:extLst>
          </p:cNvPr>
          <p:cNvSpPr/>
          <p:nvPr/>
        </p:nvSpPr>
        <p:spPr>
          <a:xfrm>
            <a:off x="117987" y="344129"/>
            <a:ext cx="758311" cy="344129"/>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047704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7EDEA-F0DD-2D44-550B-5467745C9ADC}"/>
              </a:ext>
            </a:extLst>
          </p:cNvPr>
          <p:cNvSpPr>
            <a:spLocks noGrp="1"/>
          </p:cNvSpPr>
          <p:nvPr>
            <p:ph type="title"/>
          </p:nvPr>
        </p:nvSpPr>
        <p:spPr>
          <a:xfrm>
            <a:off x="838200" y="235977"/>
            <a:ext cx="10515600" cy="923330"/>
          </a:xfrm>
        </p:spPr>
        <p:txBody>
          <a:bodyPr>
            <a:normAutofit fontScale="90000"/>
          </a:bodyPr>
          <a:lstStyle/>
          <a:p>
            <a:br>
              <a:rPr lang="en-US" sz="3100" b="1" dirty="0">
                <a:solidFill>
                  <a:srgbClr val="C00000"/>
                </a:solidFill>
              </a:rPr>
            </a:br>
            <a:r>
              <a:rPr lang="en-US" sz="3100" b="1" dirty="0">
                <a:solidFill>
                  <a:srgbClr val="C00000"/>
                </a:solidFill>
                <a:latin typeface="Arial Rounded MT Bold" panose="020F0704030504030204" pitchFamily="34" charset="0"/>
              </a:rPr>
              <a:t>Step-2:</a:t>
            </a:r>
            <a:r>
              <a:rPr lang="en-US" sz="3100" b="1" dirty="0">
                <a:latin typeface="Arial Rounded MT Bold" panose="020F0704030504030204" pitchFamily="34" charset="0"/>
              </a:rPr>
              <a:t> </a:t>
            </a:r>
            <a:r>
              <a:rPr lang="en-US" sz="3100" dirty="0">
                <a:latin typeface="Arial Rounded MT Bold" panose="020F0704030504030204" pitchFamily="34" charset="0"/>
              </a:rPr>
              <a:t>Upload the all 3 datasheets into one workbook and do the preprocessing in all sheets one by one.</a:t>
            </a:r>
            <a:br>
              <a:rPr lang="en-US" dirty="0"/>
            </a:br>
            <a:endParaRPr lang="en-IN" dirty="0"/>
          </a:p>
        </p:txBody>
      </p:sp>
      <p:sp>
        <p:nvSpPr>
          <p:cNvPr id="4" name="Rectangle 1">
            <a:extLst>
              <a:ext uri="{FF2B5EF4-FFF2-40B4-BE49-F238E27FC236}">
                <a16:creationId xmlns:a16="http://schemas.microsoft.com/office/drawing/2014/main" id="{A0E5B736-6B2A-0F11-54E0-A7D85B01AFFA}"/>
              </a:ext>
            </a:extLst>
          </p:cNvPr>
          <p:cNvSpPr>
            <a:spLocks noGrp="1" noChangeArrowheads="1"/>
          </p:cNvSpPr>
          <p:nvPr>
            <p:ph idx="1"/>
          </p:nvPr>
        </p:nvSpPr>
        <p:spPr bwMode="auto">
          <a:xfrm>
            <a:off x="838199" y="1020807"/>
            <a:ext cx="10204588"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00050" marR="0" lvl="0" indent="-400050" algn="l" defTabSz="914400" rtl="0" eaLnBrk="0" fontAlgn="base" latinLnBrk="0" hangingPunct="0">
              <a:lnSpc>
                <a:spcPct val="100000"/>
              </a:lnSpc>
              <a:spcBef>
                <a:spcPct val="0"/>
              </a:spcBef>
              <a:spcAft>
                <a:spcPct val="0"/>
              </a:spcAft>
              <a:buClrTx/>
              <a:buSzTx/>
              <a:buFont typeface="+mj-lt"/>
              <a:buAutoNum type="romanLcPeriod"/>
              <a:tabLst/>
            </a:pPr>
            <a:r>
              <a:rPr kumimoji="0" lang="en-US" altLang="en-US" sz="1200" b="0" i="0" u="none" strike="noStrike" cap="none" normalizeH="0" baseline="0" dirty="0">
                <a:ln>
                  <a:noFill/>
                </a:ln>
                <a:solidFill>
                  <a:schemeClr val="tx1"/>
                </a:solidFill>
                <a:effectLst/>
                <a:latin typeface="Arial Rounded MT Bold" panose="020F0704030504030204" pitchFamily="34" charset="0"/>
              </a:rPr>
              <a:t>After the data has been uploaded, preprocess each datasheet individually. This includes </a:t>
            </a:r>
            <a:r>
              <a:rPr lang="en-US" altLang="en-US" sz="1200" dirty="0">
                <a:latin typeface="Arial Rounded MT Bold" panose="020F0704030504030204" pitchFamily="34" charset="0"/>
              </a:rPr>
              <a:t>handle (fill or drop)</a:t>
            </a:r>
            <a:r>
              <a:rPr kumimoji="0" lang="en-US" altLang="en-US" sz="1200" b="0" i="0" u="none" strike="noStrike" cap="none" normalizeH="0" baseline="0" dirty="0">
                <a:ln>
                  <a:noFill/>
                </a:ln>
                <a:solidFill>
                  <a:schemeClr val="tx1"/>
                </a:solidFill>
                <a:effectLst/>
                <a:latin typeface="Arial Rounded MT Bold" panose="020F0704030504030204" pitchFamily="34" charset="0"/>
              </a:rPr>
              <a:t> missing values using mean/median imputation, eliminating duplicate values and adding columns.</a:t>
            </a:r>
          </a:p>
          <a:p>
            <a:pPr marL="400050" lvl="0" indent="-400050" eaLnBrk="0" fontAlgn="base" hangingPunct="0">
              <a:lnSpc>
                <a:spcPct val="100000"/>
              </a:lnSpc>
              <a:spcBef>
                <a:spcPct val="0"/>
              </a:spcBef>
              <a:spcAft>
                <a:spcPct val="0"/>
              </a:spcAft>
              <a:buFont typeface="+mj-lt"/>
              <a:buAutoNum type="romanLcPeriod"/>
            </a:pPr>
            <a:r>
              <a:rPr lang="en-IN" sz="1200" dirty="0">
                <a:latin typeface="Arial Rounded MT Bold" panose="020F0704030504030204" pitchFamily="34" charset="0"/>
              </a:rPr>
              <a:t>Add new columns:</a:t>
            </a:r>
          </a:p>
          <a:p>
            <a:pPr eaLnBrk="0" fontAlgn="base" hangingPunct="0">
              <a:lnSpc>
                <a:spcPct val="100000"/>
              </a:lnSpc>
              <a:spcBef>
                <a:spcPct val="0"/>
              </a:spcBef>
              <a:spcAft>
                <a:spcPct val="0"/>
              </a:spcAft>
            </a:pPr>
            <a:r>
              <a:rPr lang="en-US" sz="1200" dirty="0">
                <a:latin typeface="Arial Rounded MT Bold" panose="020F0704030504030204" pitchFamily="34" charset="0"/>
              </a:rPr>
              <a:t>Year: YEAR([@[Date Day]])</a:t>
            </a:r>
          </a:p>
          <a:p>
            <a:pPr eaLnBrk="0" fontAlgn="base" hangingPunct="0">
              <a:lnSpc>
                <a:spcPct val="100000"/>
              </a:lnSpc>
              <a:spcBef>
                <a:spcPct val="0"/>
              </a:spcBef>
              <a:spcAft>
                <a:spcPct val="0"/>
              </a:spcAft>
            </a:pPr>
            <a:r>
              <a:rPr lang="en-US" sz="1200" dirty="0">
                <a:latin typeface="Arial Rounded MT Bold" panose="020F0704030504030204" pitchFamily="34" charset="0"/>
              </a:rPr>
              <a:t>Month: TEXT([@[Date Day]],"MMM")</a:t>
            </a:r>
          </a:p>
          <a:p>
            <a:pPr eaLnBrk="0" fontAlgn="base" hangingPunct="0">
              <a:lnSpc>
                <a:spcPct val="100000"/>
              </a:lnSpc>
              <a:spcBef>
                <a:spcPct val="0"/>
              </a:spcBef>
              <a:spcAft>
                <a:spcPct val="0"/>
              </a:spcAft>
            </a:pPr>
            <a:r>
              <a:rPr lang="en-US" sz="1200" dirty="0">
                <a:latin typeface="Arial Rounded MT Bold" panose="020F0704030504030204" pitchFamily="34" charset="0"/>
              </a:rPr>
              <a:t>Quarter: ="Q" &amp; INT((MONTH(B2)-1)/3)+1</a:t>
            </a:r>
          </a:p>
          <a:p>
            <a:pPr lvl="0" eaLnBrk="0" fontAlgn="base" hangingPunct="0">
              <a:lnSpc>
                <a:spcPct val="100000"/>
              </a:lnSpc>
              <a:spcBef>
                <a:spcPct val="0"/>
              </a:spcBef>
              <a:spcAft>
                <a:spcPct val="0"/>
              </a:spcAft>
              <a:buFont typeface="Wingdings" panose="05000000000000000000" pitchFamily="2" charset="2"/>
              <a:buChar char="§"/>
            </a:pPr>
            <a:r>
              <a:rPr lang="en-IN" sz="1200" dirty="0" err="1">
                <a:latin typeface="Arial Rounded MT Bold" panose="020F0704030504030204" pitchFamily="34" charset="0"/>
              </a:rPr>
              <a:t>Day_type</a:t>
            </a:r>
            <a:r>
              <a:rPr lang="en-IN" sz="1200" dirty="0">
                <a:latin typeface="Arial Rounded MT Bold" panose="020F0704030504030204" pitchFamily="34" charset="0"/>
              </a:rPr>
              <a:t> : </a:t>
            </a:r>
            <a:r>
              <a:rPr lang="en-US" sz="1200" dirty="0">
                <a:latin typeface="Arial Rounded MT Bold" panose="020F0704030504030204" pitchFamily="34" charset="0"/>
              </a:rPr>
              <a:t>IF(OR(K2=0,K2=6),"</a:t>
            </a:r>
            <a:r>
              <a:rPr lang="en-US" sz="1200" dirty="0" err="1">
                <a:latin typeface="Arial Rounded MT Bold" panose="020F0704030504030204" pitchFamily="34" charset="0"/>
              </a:rPr>
              <a:t>Weekend","Weekday</a:t>
            </a:r>
            <a:r>
              <a:rPr lang="en-US" sz="1200" dirty="0">
                <a:latin typeface="Arial Rounded MT Bold" panose="020F0704030504030204" pitchFamily="34" charset="0"/>
              </a:rPr>
              <a:t>")</a:t>
            </a:r>
          </a:p>
          <a:p>
            <a:pPr lvl="0" eaLnBrk="0" fontAlgn="base" hangingPunct="0">
              <a:lnSpc>
                <a:spcPct val="100000"/>
              </a:lnSpc>
              <a:spcBef>
                <a:spcPct val="0"/>
              </a:spcBef>
              <a:spcAft>
                <a:spcPct val="0"/>
              </a:spcAft>
              <a:buFont typeface="Wingdings" panose="05000000000000000000" pitchFamily="2" charset="2"/>
              <a:buChar char="§"/>
            </a:pPr>
            <a:r>
              <a:rPr lang="en-IN" sz="1200" dirty="0" err="1">
                <a:latin typeface="Arial Rounded MT Bold" panose="020F0704030504030204" pitchFamily="34" charset="0"/>
              </a:rPr>
              <a:t>Time_of_day</a:t>
            </a:r>
            <a:r>
              <a:rPr lang="en-IN" sz="1200" dirty="0">
                <a:latin typeface="Arial Rounded MT Bold" panose="020F0704030504030204" pitchFamily="34" charset="0"/>
              </a:rPr>
              <a:t> : </a:t>
            </a:r>
            <a:r>
              <a:rPr lang="en-US" sz="1200" dirty="0">
                <a:latin typeface="Arial Rounded MT Bold" panose="020F0704030504030204" pitchFamily="34" charset="0"/>
              </a:rPr>
              <a:t>IFS(I2&lt;6,"Night", I2&lt;12,"Morning", I2&lt;18,"Afternoon", </a:t>
            </a:r>
            <a:r>
              <a:rPr lang="en-US" sz="1200" dirty="0" err="1">
                <a:latin typeface="Arial Rounded MT Bold" panose="020F0704030504030204" pitchFamily="34" charset="0"/>
              </a:rPr>
              <a:t>TRUE,"Evening</a:t>
            </a:r>
            <a:r>
              <a:rPr lang="en-US" sz="1200" dirty="0">
                <a:latin typeface="Arial Rounded MT Bold" panose="020F0704030504030204" pitchFamily="34" charset="0"/>
              </a:rPr>
              <a:t>")</a:t>
            </a:r>
          </a:p>
          <a:p>
            <a:pPr lvl="0" eaLnBrk="0" fontAlgn="base" hangingPunct="0">
              <a:lnSpc>
                <a:spcPct val="100000"/>
              </a:lnSpc>
              <a:spcBef>
                <a:spcPct val="0"/>
              </a:spcBef>
              <a:spcAft>
                <a:spcPct val="0"/>
              </a:spcAft>
              <a:buFont typeface="Wingdings" panose="05000000000000000000" pitchFamily="2" charset="2"/>
              <a:buChar char="§"/>
            </a:pPr>
            <a:r>
              <a:rPr lang="en-IN" sz="1200" dirty="0" err="1">
                <a:latin typeface="Arial Rounded MT Bold" panose="020F0704030504030204" pitchFamily="34" charset="0"/>
              </a:rPr>
              <a:t>Temp_diff</a:t>
            </a:r>
            <a:r>
              <a:rPr lang="en-IN" sz="1200" dirty="0">
                <a:latin typeface="Arial Rounded MT Bold" panose="020F0704030504030204" pitchFamily="34" charset="0"/>
              </a:rPr>
              <a:t>: [@Temp]-[@Atemp]</a:t>
            </a:r>
          </a:p>
          <a:p>
            <a:pPr lvl="0" eaLnBrk="0" fontAlgn="base" hangingPunct="0">
              <a:lnSpc>
                <a:spcPct val="100000"/>
              </a:lnSpc>
              <a:spcBef>
                <a:spcPct val="0"/>
              </a:spcBef>
              <a:spcAft>
                <a:spcPct val="0"/>
              </a:spcAft>
              <a:buFont typeface="Wingdings" panose="05000000000000000000" pitchFamily="2" charset="2"/>
              <a:buChar char="§"/>
            </a:pPr>
            <a:r>
              <a:rPr lang="en-IN" sz="1200" dirty="0" err="1">
                <a:latin typeface="Arial Rounded MT Bold" panose="020F0704030504030204" pitchFamily="34" charset="0"/>
              </a:rPr>
              <a:t>Weather_Type</a:t>
            </a:r>
            <a:r>
              <a:rPr lang="en-IN" sz="1200" dirty="0">
                <a:latin typeface="Arial Rounded MT Bold" panose="020F0704030504030204" pitchFamily="34" charset="0"/>
              </a:rPr>
              <a:t>: IF([@Weathersit]=1,"Clear",IF([@Weathersit]=2,"Cloudy","Rainy"))</a:t>
            </a:r>
          </a:p>
          <a:p>
            <a:pPr lvl="0" eaLnBrk="0" fontAlgn="base" hangingPunct="0">
              <a:lnSpc>
                <a:spcPct val="100000"/>
              </a:lnSpc>
              <a:spcBef>
                <a:spcPct val="0"/>
              </a:spcBef>
              <a:spcAft>
                <a:spcPct val="0"/>
              </a:spcAft>
              <a:buFont typeface="Wingdings" panose="05000000000000000000" pitchFamily="2" charset="2"/>
              <a:buChar char="§"/>
            </a:pPr>
            <a:r>
              <a:rPr lang="en-IN" sz="1200" dirty="0" err="1">
                <a:latin typeface="Arial Rounded MT Bold" panose="020F0704030504030204" pitchFamily="34" charset="0"/>
              </a:rPr>
              <a:t>Log_cnt</a:t>
            </a:r>
            <a:r>
              <a:rPr lang="en-IN" sz="1200" dirty="0">
                <a:latin typeface="Arial Rounded MT Bold" panose="020F0704030504030204" pitchFamily="34" charset="0"/>
              </a:rPr>
              <a:t>: IF([@cnt]&gt;0,LN([@cnt]),0)</a:t>
            </a:r>
          </a:p>
        </p:txBody>
      </p:sp>
      <p:sp>
        <p:nvSpPr>
          <p:cNvPr id="3" name="Arrow: Right 2">
            <a:extLst>
              <a:ext uri="{FF2B5EF4-FFF2-40B4-BE49-F238E27FC236}">
                <a16:creationId xmlns:a16="http://schemas.microsoft.com/office/drawing/2014/main" id="{A34BA6A4-973C-68FB-7A57-40A4BC083733}"/>
              </a:ext>
            </a:extLst>
          </p:cNvPr>
          <p:cNvSpPr/>
          <p:nvPr/>
        </p:nvSpPr>
        <p:spPr>
          <a:xfrm>
            <a:off x="117987" y="235977"/>
            <a:ext cx="720213" cy="344126"/>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A1570BAE-CB2D-B2A4-A753-8C59C5E98D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3144464"/>
            <a:ext cx="5257800" cy="347755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a:extLst>
              <a:ext uri="{FF2B5EF4-FFF2-40B4-BE49-F238E27FC236}">
                <a16:creationId xmlns:a16="http://schemas.microsoft.com/office/drawing/2014/main" id="{BD2AA453-908A-FD9C-9245-F2FB956C32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3144464"/>
            <a:ext cx="5257800" cy="347755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7716357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EC3A6-9DB3-FA2A-AA02-745F7DC5C8AD}"/>
              </a:ext>
            </a:extLst>
          </p:cNvPr>
          <p:cNvSpPr>
            <a:spLocks noGrp="1"/>
          </p:cNvSpPr>
          <p:nvPr>
            <p:ph type="title"/>
          </p:nvPr>
        </p:nvSpPr>
        <p:spPr/>
        <p:txBody>
          <a:bodyPr>
            <a:normAutofit/>
          </a:bodyPr>
          <a:lstStyle/>
          <a:p>
            <a:r>
              <a:rPr lang="en-US" sz="3200" b="1" dirty="0">
                <a:solidFill>
                  <a:srgbClr val="C00000"/>
                </a:solidFill>
                <a:latin typeface="Arial Rounded MT Bold" panose="020F0704030504030204" pitchFamily="34" charset="0"/>
              </a:rPr>
              <a:t>Step 3: </a:t>
            </a:r>
            <a:r>
              <a:rPr lang="en-US" sz="3200" b="1" dirty="0">
                <a:latin typeface="Arial Rounded MT Bold" panose="020F0704030504030204" pitchFamily="34" charset="0"/>
              </a:rPr>
              <a:t>After done with preprocessing now will merge dataset_1 and dataset_2.</a:t>
            </a:r>
            <a:endParaRPr lang="en-IN" sz="3200" dirty="0">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776C77AF-EA18-9480-9CFF-23AB706F30E8}"/>
              </a:ext>
            </a:extLst>
          </p:cNvPr>
          <p:cNvSpPr>
            <a:spLocks noGrp="1"/>
          </p:cNvSpPr>
          <p:nvPr>
            <p:ph idx="1"/>
          </p:nvPr>
        </p:nvSpPr>
        <p:spPr/>
        <p:txBody>
          <a:bodyPr>
            <a:normAutofit lnSpcReduction="10000"/>
          </a:bodyPr>
          <a:lstStyle/>
          <a:p>
            <a:r>
              <a:rPr lang="en-IN" dirty="0">
                <a:latin typeface="Arial Rounded MT Bold" panose="020F0704030504030204" pitchFamily="34" charset="0"/>
              </a:rPr>
              <a:t>🔗 </a:t>
            </a:r>
            <a:r>
              <a:rPr lang="en-US" b="1" dirty="0">
                <a:latin typeface="Arial Rounded MT Bold" panose="020F0704030504030204" pitchFamily="34" charset="0"/>
              </a:rPr>
              <a:t>Steps to Merge Dataset_1 and Dataset_2 using excel formulas:</a:t>
            </a:r>
          </a:p>
          <a:p>
            <a:r>
              <a:rPr lang="en-US" b="1" dirty="0">
                <a:latin typeface="Arial Rounded MT Bold" panose="020F0704030504030204" pitchFamily="34" charset="0"/>
              </a:rPr>
              <a:t>Using VLOOKUP:</a:t>
            </a:r>
            <a:endParaRPr lang="en-US" dirty="0">
              <a:latin typeface="Arial Rounded MT Bold" panose="020F0704030504030204" pitchFamily="34" charset="0"/>
            </a:endParaRPr>
          </a:p>
          <a:p>
            <a:pPr lvl="1"/>
            <a:r>
              <a:rPr lang="en-US" dirty="0">
                <a:latin typeface="Arial Rounded MT Bold" panose="020F0704030504030204" pitchFamily="34" charset="0"/>
              </a:rPr>
              <a:t>In dataset_1, add columns to pull data from dataset_2 and dataset_3.</a:t>
            </a:r>
          </a:p>
          <a:p>
            <a:pPr lvl="1"/>
            <a:r>
              <a:rPr lang="en-US" dirty="0">
                <a:latin typeface="Arial Rounded MT Bold" panose="020F0704030504030204" pitchFamily="34" charset="0"/>
              </a:rPr>
              <a:t>A2: the instant value in dataset_1.</a:t>
            </a:r>
          </a:p>
          <a:p>
            <a:pPr lvl="1"/>
            <a:r>
              <a:rPr lang="en-US" dirty="0">
                <a:latin typeface="Arial Rounded MT Bold" panose="020F0704030504030204" pitchFamily="34" charset="0"/>
              </a:rPr>
              <a:t>dataset_2!B1:H611: range in dataset_2</a:t>
            </a:r>
          </a:p>
          <a:p>
            <a:pPr lvl="1"/>
            <a:r>
              <a:rPr lang="en-US" dirty="0">
                <a:latin typeface="Arial Rounded MT Bold" panose="020F0704030504030204" pitchFamily="34" charset="0"/>
              </a:rPr>
              <a:t>2: column number to return (e.g., </a:t>
            </a:r>
            <a:r>
              <a:rPr lang="en-US" dirty="0" err="1">
                <a:latin typeface="Arial Rounded MT Bold" panose="020F0704030504030204" pitchFamily="34" charset="0"/>
              </a:rPr>
              <a:t>atemp</a:t>
            </a:r>
            <a:r>
              <a:rPr lang="en-US" dirty="0">
                <a:latin typeface="Arial Rounded MT Bold" panose="020F0704030504030204" pitchFamily="34" charset="0"/>
              </a:rPr>
              <a:t>)</a:t>
            </a:r>
          </a:p>
          <a:p>
            <a:pPr lvl="1"/>
            <a:r>
              <a:rPr lang="en-US" dirty="0">
                <a:latin typeface="Arial Rounded MT Bold" panose="020F0704030504030204" pitchFamily="34" charset="0"/>
              </a:rPr>
              <a:t>False: exact match</a:t>
            </a:r>
          </a:p>
          <a:p>
            <a:pPr lvl="1"/>
            <a:r>
              <a:rPr lang="en-US" dirty="0">
                <a:latin typeface="Arial Rounded MT Bold" panose="020F0704030504030204" pitchFamily="34" charset="0"/>
              </a:rPr>
              <a:t>Repeat for other columns like hum, windspeed, Casual, registered, </a:t>
            </a:r>
            <a:r>
              <a:rPr lang="en-US" dirty="0" err="1">
                <a:latin typeface="Arial Rounded MT Bold" panose="020F0704030504030204" pitchFamily="34" charset="0"/>
              </a:rPr>
              <a:t>cnt</a:t>
            </a:r>
            <a:r>
              <a:rPr lang="en-US" dirty="0">
                <a:latin typeface="Arial Rounded MT Bold" panose="020F0704030504030204" pitchFamily="34" charset="0"/>
              </a:rPr>
              <a:t>.</a:t>
            </a:r>
          </a:p>
        </p:txBody>
      </p:sp>
      <p:sp>
        <p:nvSpPr>
          <p:cNvPr id="4" name="Arrow: Right 3">
            <a:extLst>
              <a:ext uri="{FF2B5EF4-FFF2-40B4-BE49-F238E27FC236}">
                <a16:creationId xmlns:a16="http://schemas.microsoft.com/office/drawing/2014/main" id="{A8B976AA-90F4-B16F-AF17-2CC989AAE637}"/>
              </a:ext>
            </a:extLst>
          </p:cNvPr>
          <p:cNvSpPr/>
          <p:nvPr/>
        </p:nvSpPr>
        <p:spPr>
          <a:xfrm>
            <a:off x="108155" y="529585"/>
            <a:ext cx="835742" cy="502802"/>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8791462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2176</TotalTime>
  <Words>1669</Words>
  <Application>Microsoft Office PowerPoint</Application>
  <PresentationFormat>Widescreen</PresentationFormat>
  <Paragraphs>97</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Arial Rounded MT Bold</vt:lpstr>
      <vt:lpstr>Calibri</vt:lpstr>
      <vt:lpstr>Calibri Light</vt:lpstr>
      <vt:lpstr>Wingdings</vt:lpstr>
      <vt:lpstr>Office Theme</vt:lpstr>
      <vt:lpstr>BIKE SHARING DEMAND ANALYSIS USING EXCEL</vt:lpstr>
      <vt:lpstr>Problem Statement:</vt:lpstr>
      <vt:lpstr> Project Overview: </vt:lpstr>
      <vt:lpstr>Data Descriptions:</vt:lpstr>
      <vt:lpstr>Bike Rental Factors that make it popular are:</vt:lpstr>
      <vt:lpstr>PowerPoint Presentation</vt:lpstr>
      <vt:lpstr>PowerPoint Presentation</vt:lpstr>
      <vt:lpstr> Step-2: Upload the all 3 datasheets into one workbook and do the preprocessing in all sheets one by one. </vt:lpstr>
      <vt:lpstr>Step 3: After done with preprocessing now will merge dataset_1 and dataset_2.</vt:lpstr>
      <vt:lpstr>PowerPoint Presentation</vt:lpstr>
      <vt:lpstr>PowerPoint Presentation</vt:lpstr>
      <vt:lpstr>Step 5: Now Insert a Pivot Table : Go to insert &gt; PivotTable Select the table as source Choose new worksheet named as “Hourly Demand"- click OK Drag Hr to Rows. Drag Weekday to Columns Drag cnt to Values. By default, Values shows Sum of cnt → that’s total rentals by hour</vt:lpstr>
      <vt:lpstr>Step 6: Impact of Weather on Rentals: Go to insert &gt; PivotTable Select the table as source Choose new worksheet named as “Weekday Demand”- click OK Drag Weekday to Rows. Drag cnt to Values.</vt:lpstr>
      <vt:lpstr>Step 7: Impact of Weather on Rentals: Go to insert &gt; PivotTable Select the table as source Choose new worksheet named as “Season Demand”- click OK Drag Season to Rows. Drag cnt to Values.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Step 15: After this we will start making dashboard by using all the pivot charts adding slicer and timeline</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Ajay Kumar Sahu</dc:creator>
  <cp:lastModifiedBy>Ajay Kumar Sahu</cp:lastModifiedBy>
  <cp:revision>10</cp:revision>
  <dcterms:created xsi:type="dcterms:W3CDTF">2025-10-15T16:46:27Z</dcterms:created>
  <dcterms:modified xsi:type="dcterms:W3CDTF">2025-10-28T17:02:06Z</dcterms:modified>
</cp:coreProperties>
</file>

<file path=docProps/thumbnail.jpeg>
</file>